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8.xml.rels" ContentType="application/vnd.openxmlformats-package.relationships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embeddings/oleObject1.xlsx" ContentType="application/vnd.openxmlformats-officedocument.spreadsheetml.sheet"/>
  <Override PartName="/ppt/notesSlides/_rels/notesSlide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media/image9.wmf" ContentType="image/x-wmf"/>
  <Override PartName="/ppt/media/image23.jpeg" ContentType="image/jpeg"/>
  <Override PartName="/ppt/media/image18.jpeg" ContentType="image/jpeg"/>
  <Override PartName="/ppt/media/image3.png" ContentType="image/png"/>
  <Override PartName="/ppt/media/image6.png" ContentType="image/png"/>
  <Override PartName="/ppt/media/image4.png" ContentType="image/png"/>
  <Override PartName="/ppt/media/image7.png" ContentType="image/png"/>
  <Override PartName="/ppt/media/image1.png" ContentType="image/png"/>
  <Override PartName="/ppt/media/image2.png" ContentType="image/png"/>
  <Override PartName="/ppt/media/image8.png" ContentType="image/png"/>
  <Override PartName="/ppt/media/image11.wmf" ContentType="image/x-wmf"/>
  <Override PartName="/ppt/media/image14.png" ContentType="image/png"/>
  <Override PartName="/ppt/media/image13.png" ContentType="image/png"/>
  <Override PartName="/ppt/media/image12.png" ContentType="image/png"/>
  <Override PartName="/ppt/media/image10.png" ContentType="image/png"/>
  <Override PartName="/ppt/media/image16.png" ContentType="image/png"/>
  <Override PartName="/ppt/media/image15.png" ContentType="image/png"/>
  <Override PartName="/ppt/media/image5.jpeg" ContentType="image/jpeg"/>
  <Override PartName="/ppt/media/image17.png" ContentType="image/png"/>
  <Override PartName="/ppt/media/image21.png" ContentType="image/png"/>
  <Override PartName="/ppt/media/image22.png" ContentType="image/png"/>
  <Override PartName="/ppt/media/image20.png" ContentType="image/png"/>
  <Override PartName="/ppt/media/image19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heme/theme2.xml" ContentType="application/vnd.openxmlformats-officedocument.theme+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/>
  <p:notesSz cx="6735762" cy="98679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735600" cy="98676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</p:sp>
      <p:sp>
        <p:nvSpPr>
          <p:cNvPr id="42" name="PlaceHolder 2"/>
          <p:cNvSpPr>
            <a:spLocks noGrp="1"/>
          </p:cNvSpPr>
          <p:nvPr>
            <p:ph type="hdr"/>
          </p:nvPr>
        </p:nvSpPr>
        <p:spPr>
          <a:xfrm>
            <a:off x="-360" y="-360"/>
            <a:ext cx="291924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3814560" y="-360"/>
            <a:ext cx="2919240" cy="49356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Img"/>
          </p:nvPr>
        </p:nvSpPr>
        <p:spPr>
          <a:xfrm>
            <a:off x="901440" y="739440"/>
            <a:ext cx="4933800" cy="37004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72840" y="4686120"/>
            <a:ext cx="5389560" cy="4439880"/>
          </a:xfrm>
          <a:prstGeom prst="rect">
            <a:avLst/>
          </a:prstGeom>
        </p:spPr>
        <p:txBody>
          <a:bodyPr lIns="90000" rIns="90000" tIns="46800" bIns="46800">
            <a:noAutofit/>
          </a:bodyPr>
          <a:p>
            <a:r>
              <a:rPr b="0" lang="en-US" sz="1200" spc="-1" strike="noStrike">
                <a:solidFill>
                  <a:srgbClr val="000000"/>
                </a:solidFill>
                <a:latin typeface="Calibri"/>
              </a:rPr>
              <a:t>Click to edit the notes format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ftr"/>
          </p:nvPr>
        </p:nvSpPr>
        <p:spPr>
          <a:xfrm>
            <a:off x="-360" y="9370800"/>
            <a:ext cx="291924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sldNum"/>
          </p:nvPr>
        </p:nvSpPr>
        <p:spPr>
          <a:xfrm>
            <a:off x="3814560" y="9370800"/>
            <a:ext cx="2919240" cy="493560"/>
          </a:xfrm>
          <a:prstGeom prst="rect">
            <a:avLst/>
          </a:prstGeom>
        </p:spPr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79D88E96-7834-4195-A795-30BF1FAB236F}" type="slidenum">
              <a:rPr b="0" lang="ru-R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sldImg"/>
          </p:nvPr>
        </p:nvSpPr>
        <p:spPr>
          <a:xfrm>
            <a:off x="901800" y="739800"/>
            <a:ext cx="4933800" cy="3700440"/>
          </a:xfrm>
          <a:prstGeom prst="rect">
            <a:avLst/>
          </a:prstGeom>
        </p:spPr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72840" y="4686120"/>
            <a:ext cx="5389560" cy="44398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3814920" y="9371160"/>
            <a:ext cx="291924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E734C0E4-4F42-4E1C-9E61-F50E1014526F}" type="slidenum">
              <a:rPr b="0" lang="ru-R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sldImg"/>
          </p:nvPr>
        </p:nvSpPr>
        <p:spPr>
          <a:xfrm>
            <a:off x="901800" y="741240"/>
            <a:ext cx="4932360" cy="3699000"/>
          </a:xfrm>
          <a:prstGeom prst="rect">
            <a:avLst/>
          </a:prstGeom>
        </p:spPr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672840" y="4686120"/>
            <a:ext cx="5389560" cy="44398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3814920" y="9371160"/>
            <a:ext cx="291924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B0803E8F-E738-4DF1-92BA-4B2DE0485E15}" type="slidenum">
              <a:rPr b="0" lang="ru-R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sldImg"/>
          </p:nvPr>
        </p:nvSpPr>
        <p:spPr>
          <a:xfrm>
            <a:off x="901800" y="739800"/>
            <a:ext cx="4933800" cy="3700440"/>
          </a:xfrm>
          <a:prstGeom prst="rect">
            <a:avLst/>
          </a:prstGeom>
        </p:spPr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672840" y="4686120"/>
            <a:ext cx="5389560" cy="44398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CustomShape 3"/>
          <p:cNvSpPr/>
          <p:nvPr/>
        </p:nvSpPr>
        <p:spPr>
          <a:xfrm>
            <a:off x="3814920" y="9371160"/>
            <a:ext cx="291924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AEB92E53-425C-4E54-A7D0-04F2FE2F2A0C}" type="slidenum">
              <a:rPr b="0" lang="ru-R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sldImg"/>
          </p:nvPr>
        </p:nvSpPr>
        <p:spPr>
          <a:xfrm>
            <a:off x="901800" y="739800"/>
            <a:ext cx="4933800" cy="3700440"/>
          </a:xfrm>
          <a:prstGeom prst="rect">
            <a:avLst/>
          </a:prstGeom>
        </p:spPr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672840" y="4686120"/>
            <a:ext cx="5389560" cy="44398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3814920" y="9371160"/>
            <a:ext cx="291924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2F60358B-34D0-4F06-803D-048FDF818593}" type="slidenum">
              <a:rPr b="0" lang="ru-R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sldImg"/>
          </p:nvPr>
        </p:nvSpPr>
        <p:spPr>
          <a:xfrm>
            <a:off x="901800" y="739800"/>
            <a:ext cx="4933800" cy="3700440"/>
          </a:xfrm>
          <a:prstGeom prst="rect">
            <a:avLst/>
          </a:prstGeom>
        </p:spPr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672840" y="4686120"/>
            <a:ext cx="5389560" cy="44398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CustomShape 3"/>
          <p:cNvSpPr/>
          <p:nvPr/>
        </p:nvSpPr>
        <p:spPr>
          <a:xfrm>
            <a:off x="3814920" y="9371160"/>
            <a:ext cx="291924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7423C207-B309-4138-8BF9-497A25E1C126}" type="slidenum">
              <a:rPr b="0" lang="ru-R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ldImg"/>
          </p:nvPr>
        </p:nvSpPr>
        <p:spPr>
          <a:xfrm>
            <a:off x="900000" y="739800"/>
            <a:ext cx="4935600" cy="3700440"/>
          </a:xfrm>
          <a:prstGeom prst="rect">
            <a:avLst/>
          </a:prstGeom>
        </p:spPr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672840" y="4686120"/>
            <a:ext cx="5389560" cy="4439880"/>
          </a:xfrm>
          <a:prstGeom prst="rect">
            <a:avLst/>
          </a:prstGeom>
        </p:spPr>
        <p:txBody>
          <a:bodyPr>
            <a:noAutofit/>
          </a:bodyPr>
          <a:p>
            <a:pPr>
              <a:spcBef>
                <a:spcPts val="44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по данным на 2019 год глобально в мире – 38 миллионов людей, живущих с ВИЧ, прирост почти за 10 лет составил 17%. Следует отметить, что по сравнению с 2010 годом: новых случаев ВИЧ-инфекции (в 2019 году эта цифра составила 1,7 млн.) регистрируется на 23% меньше, и на 39% меньше зарегистрировано смертельных случаев по причине ВИЧ-инфекции.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  <a:p>
            <a:pPr>
              <a:spcBef>
                <a:spcPts val="44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CustomShape 3"/>
          <p:cNvSpPr/>
          <p:nvPr/>
        </p:nvSpPr>
        <p:spPr>
          <a:xfrm>
            <a:off x="3814920" y="9371160"/>
            <a:ext cx="291924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9593B80A-8E6B-4D49-9060-AE1CCBCF33D1}" type="slidenum">
              <a:rPr b="0" lang="ru-RU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sldImg"/>
          </p:nvPr>
        </p:nvSpPr>
        <p:spPr>
          <a:xfrm>
            <a:off x="901800" y="739800"/>
            <a:ext cx="4933800" cy="3700440"/>
          </a:xfrm>
          <a:prstGeom prst="rect">
            <a:avLst/>
          </a:prstGeom>
        </p:spPr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672840" y="4686120"/>
            <a:ext cx="5389560" cy="44398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3814920" y="9371160"/>
            <a:ext cx="291924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8CB39805-3942-443E-85FA-863072FE9561}" type="slidenum">
              <a:rPr b="0" lang="ru-R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901800" y="739800"/>
            <a:ext cx="4933800" cy="3700440"/>
          </a:xfrm>
          <a:prstGeom prst="rect">
            <a:avLst/>
          </a:prstGeom>
        </p:spPr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72840" y="4686120"/>
            <a:ext cx="5389560" cy="44398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3814920" y="9371160"/>
            <a:ext cx="291924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r">
              <a:tabLst>
                <a:tab algn="l" pos="0"/>
                <a:tab algn="l" pos="907920"/>
                <a:tab algn="l" pos="1815840"/>
                <a:tab algn="l" pos="2724120"/>
                <a:tab algn="l" pos="3632040"/>
                <a:tab algn="l" pos="4539960"/>
                <a:tab algn="l" pos="5448240"/>
                <a:tab algn="l" pos="6356160"/>
                <a:tab algn="l" pos="7264080"/>
                <a:tab algn="l" pos="8172360"/>
                <a:tab algn="l" pos="9080280"/>
                <a:tab algn="l" pos="9988200"/>
                <a:tab algn="l" pos="10896480"/>
              </a:tabLst>
            </a:pPr>
            <a:fld id="{6E3E1751-B672-492B-A0C8-ED1B2546108A}" type="slidenum">
              <a:rPr b="0" lang="ru-R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814920" y="9371160"/>
            <a:ext cx="291924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756FADE0-9F54-4CCF-BA56-BA68D35564B7}" type="slidenum">
              <a:rPr b="0" lang="ru-RU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3884760" y="9448920"/>
            <a:ext cx="297180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853C976B-6628-4F3F-BB60-F78FBC576EB2}" type="slidenum">
              <a:rPr b="0" lang="ru-RU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CustomShape 3"/>
          <p:cNvSpPr/>
          <p:nvPr/>
        </p:nvSpPr>
        <p:spPr>
          <a:xfrm>
            <a:off x="3884760" y="9448920"/>
            <a:ext cx="297180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8DC1F057-63A9-4BC0-9E9B-58F57B603B4A}" type="slidenum">
              <a:rPr b="0" lang="ru-RU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CustomShape 4"/>
          <p:cNvSpPr/>
          <p:nvPr/>
        </p:nvSpPr>
        <p:spPr>
          <a:xfrm>
            <a:off x="3884760" y="9448920"/>
            <a:ext cx="297180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416AAC4D-7277-41A7-A49F-6289DB4B2302}" type="slidenum">
              <a:rPr b="0" lang="ru-RU" sz="12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 type="sldImg"/>
          </p:nvPr>
        </p:nvSpPr>
        <p:spPr>
          <a:xfrm>
            <a:off x="901800" y="739800"/>
            <a:ext cx="4933800" cy="3700440"/>
          </a:xfrm>
          <a:prstGeom prst="rect">
            <a:avLst/>
          </a:prstGeom>
        </p:spPr>
      </p:sp>
      <p:sp>
        <p:nvSpPr>
          <p:cNvPr id="176" name="PlaceHolder 6"/>
          <p:cNvSpPr>
            <a:spLocks noGrp="1"/>
          </p:cNvSpPr>
          <p:nvPr>
            <p:ph type="body"/>
          </p:nvPr>
        </p:nvSpPr>
        <p:spPr>
          <a:xfrm>
            <a:off x="672840" y="4686120"/>
            <a:ext cx="5389560" cy="4439880"/>
          </a:xfrm>
          <a:prstGeom prst="rect">
            <a:avLst/>
          </a:prstGeom>
        </p:spPr>
        <p:txBody>
          <a:bodyPr>
            <a:noAutofit/>
          </a:bodyPr>
          <a:p>
            <a:pPr>
              <a:spcBef>
                <a:spcPts val="44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ldImg"/>
          </p:nvPr>
        </p:nvSpPr>
        <p:spPr>
          <a:xfrm>
            <a:off x="901800" y="739800"/>
            <a:ext cx="4933800" cy="3700440"/>
          </a:xfrm>
          <a:prstGeom prst="rect">
            <a:avLst/>
          </a:prstGeom>
        </p:spPr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672840" y="4686120"/>
            <a:ext cx="5389560" cy="44398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CustomShape 3"/>
          <p:cNvSpPr/>
          <p:nvPr/>
        </p:nvSpPr>
        <p:spPr>
          <a:xfrm>
            <a:off x="3814920" y="9371160"/>
            <a:ext cx="291924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C9AE4EE0-0F41-4945-8E0D-A8D57F333B1E}" type="slidenum">
              <a:rPr b="0" lang="ru-R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sldImg"/>
          </p:nvPr>
        </p:nvSpPr>
        <p:spPr>
          <a:xfrm>
            <a:off x="901800" y="739800"/>
            <a:ext cx="4933800" cy="3700440"/>
          </a:xfrm>
          <a:prstGeom prst="rect">
            <a:avLst/>
          </a:prstGeom>
        </p:spPr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672840" y="4686120"/>
            <a:ext cx="5389560" cy="44398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CustomShape 3"/>
          <p:cNvSpPr/>
          <p:nvPr/>
        </p:nvSpPr>
        <p:spPr>
          <a:xfrm>
            <a:off x="3814920" y="9371160"/>
            <a:ext cx="2919240" cy="49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F24EC976-891D-4486-B482-2EA96EA9E660}" type="slidenum">
              <a:rPr b="0" lang="ru-R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7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en-US" sz="1200" spc="-1" strike="noStrike">
                <a:solidFill>
                  <a:srgbClr val="898989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26B76D33-1F7E-4B8F-9509-5BBCC8A42371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image" Target="../media/image21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23.jpeg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9.wmf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11.wmf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380520" y="990360"/>
            <a:ext cx="8534520" cy="4017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400" spc="-1" strike="noStrike">
                <a:solidFill>
                  <a:srgbClr val="cc6600"/>
                </a:solidFill>
                <a:latin typeface="Calibri"/>
              </a:rPr>
              <a:t>                          </a:t>
            </a:r>
            <a:br/>
            <a:br/>
            <a:br/>
            <a:r>
              <a:rPr b="1" i="1" lang="ru-RU" sz="2900" spc="-1" strike="noStrike">
                <a:solidFill>
                  <a:srgbClr val="c00000"/>
                </a:solidFill>
                <a:latin typeface="Arial"/>
                <a:ea typeface="Arial"/>
              </a:rPr>
              <a:t>Эпидемическая ситуация по ВИЧ-инфекции </a:t>
            </a:r>
            <a:br/>
            <a:r>
              <a:rPr b="1" i="1" lang="ru-RU" sz="2900" spc="-1" strike="noStrike">
                <a:solidFill>
                  <a:srgbClr val="c00000"/>
                </a:solidFill>
                <a:latin typeface="Arial"/>
                <a:ea typeface="Arial"/>
              </a:rPr>
              <a:t>     в  мире, России, Свердловской области, Екатеринбурге</a:t>
            </a:r>
            <a:br/>
            <a:br/>
            <a:br/>
            <a:br/>
            <a:r>
              <a:rPr b="1" i="1" lang="ru-RU" sz="2900" spc="-1" strike="noStrike">
                <a:solidFill>
                  <a:srgbClr val="c00000"/>
                </a:solidFill>
                <a:latin typeface="Calibri"/>
              </a:rPr>
              <a:t>         </a:t>
            </a:r>
            <a:endParaRPr b="0" lang="en-US" sz="29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9" name="Picture 3" descr="New%20Ribbon"/>
          <p:cNvPicPr/>
          <p:nvPr/>
        </p:nvPicPr>
        <p:blipFill>
          <a:blip r:embed="rId1"/>
          <a:stretch/>
        </p:blipFill>
        <p:spPr>
          <a:xfrm>
            <a:off x="7620120" y="0"/>
            <a:ext cx="1523880" cy="1523880"/>
          </a:xfrm>
          <a:prstGeom prst="rect">
            <a:avLst/>
          </a:prstGeom>
          <a:ln w="0">
            <a:noFill/>
          </a:ln>
        </p:spPr>
      </p:pic>
      <p:sp>
        <p:nvSpPr>
          <p:cNvPr id="50" name="CustomShape 2"/>
          <p:cNvSpPr/>
          <p:nvPr/>
        </p:nvSpPr>
        <p:spPr>
          <a:xfrm>
            <a:off x="468360" y="5445000"/>
            <a:ext cx="8351640" cy="887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ctr">
              <a:lnSpc>
                <a:spcPct val="80000"/>
              </a:lnSpc>
              <a:spcBef>
                <a:spcPts val="44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</a:rPr>
              <a:t>Бабыкина Наталья Викторовна 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4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</a:rPr>
              <a:t>врач - эпидемиолог отдела профилактики ВИЧ/СПИДа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80000"/>
              </a:lnSpc>
              <a:spcBef>
                <a:spcPts val="448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Arial"/>
              </a:rPr>
              <a:t>Свердловского областного центра профилактики и борьбы со СПИД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Диаграмма 6" descr=""/>
          <p:cNvPicPr/>
          <p:nvPr/>
        </p:nvPicPr>
        <p:blipFill>
          <a:blip r:embed="rId1"/>
          <a:stretch/>
        </p:blipFill>
        <p:spPr>
          <a:xfrm>
            <a:off x="981000" y="2082960"/>
            <a:ext cx="7182000" cy="4165560"/>
          </a:xfrm>
          <a:prstGeom prst="rect">
            <a:avLst/>
          </a:prstGeom>
          <a:ln w="0">
            <a:noFill/>
          </a:ln>
        </p:spPr>
      </p:pic>
      <p:sp>
        <p:nvSpPr>
          <p:cNvPr id="110" name="CustomShape 1"/>
          <p:cNvSpPr/>
          <p:nvPr/>
        </p:nvSpPr>
        <p:spPr>
          <a:xfrm>
            <a:off x="-25560" y="189000"/>
            <a:ext cx="914400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Продолжается рост заболеваемости среди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лиц старше 40 лет – </a:t>
            </a:r>
            <a:r>
              <a:rPr b="1" lang="ru-RU" sz="2400" spc="-1" strike="noStrike">
                <a:solidFill>
                  <a:srgbClr val="c00000"/>
                </a:solidFill>
                <a:latin typeface="Arial"/>
              </a:rPr>
              <a:t>в 4,3 раза с 2010 года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546120" y="1268280"/>
            <a:ext cx="820908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Удельный вес новых случаев ВИЧ-инфекции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в разных возрастных группах, %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CustomShape 3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261C2A53-D9BD-4C47-8604-B3B220454C79}" type="slidenum">
              <a:rPr b="1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13" name="Line 4"/>
          <p:cNvCxnSpPr/>
          <p:nvPr/>
        </p:nvCxnSpPr>
        <p:spPr>
          <a:xfrm flipV="1">
            <a:off x="3059280" y="2923920"/>
            <a:ext cx="2449800" cy="1800720"/>
          </a:xfrm>
          <a:prstGeom prst="straightConnector1">
            <a:avLst/>
          </a:prstGeom>
          <a:ln w="9360">
            <a:solidFill>
              <a:srgbClr val="4a7ebb"/>
            </a:solidFill>
            <a:miter/>
            <a:tailEnd len="med" type="arrow" w="med"/>
          </a:ln>
        </p:spPr>
      </p:cxnSp>
      <p:sp>
        <p:nvSpPr>
          <p:cNvPr id="114" name="CustomShape 5"/>
          <p:cNvSpPr/>
          <p:nvPr/>
        </p:nvSpPr>
        <p:spPr>
          <a:xfrm>
            <a:off x="546120" y="6156360"/>
            <a:ext cx="8209080" cy="39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82% новых случаев – в возрасте старше 30 лет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Object 1"/>
          <p:cNvGraphicFramePr/>
          <p:nvPr/>
        </p:nvGraphicFramePr>
        <p:xfrm>
          <a:off x="206280" y="1722600"/>
          <a:ext cx="8596440" cy="501300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116" name="Диаграмма 2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06280" y="1722600"/>
                    <a:ext cx="8596440" cy="501300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117" name="CustomShape 2"/>
          <p:cNvSpPr/>
          <p:nvPr/>
        </p:nvSpPr>
        <p:spPr>
          <a:xfrm>
            <a:off x="231840" y="0"/>
            <a:ext cx="8712000" cy="1937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990000"/>
                </a:solidFill>
                <a:latin typeface="Arial"/>
                <a:ea typeface="Arial"/>
              </a:rPr>
              <a:t>Крайне высокая пораженность ВИЧ-инфекцией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990000"/>
                </a:solidFill>
                <a:latin typeface="Arial"/>
                <a:ea typeface="Arial"/>
              </a:rPr>
              <a:t>старших возрастных групп, %.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7412e"/>
                </a:solidFill>
                <a:latin typeface="Arial"/>
                <a:ea typeface="Arial"/>
              </a:rPr>
              <a:t>Когорта ВИЧ-инфицированных будет ежегодно  прирастать как минимум на 1000 человек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CustomShape 3"/>
          <p:cNvSpPr/>
          <p:nvPr/>
        </p:nvSpPr>
        <p:spPr>
          <a:xfrm>
            <a:off x="3564000" y="1989000"/>
            <a:ext cx="3240000" cy="2808360"/>
          </a:xfrm>
          <a:prstGeom prst="ellipse">
            <a:avLst/>
          </a:prstGeom>
          <a:noFill/>
          <a:ln w="12600">
            <a:solidFill>
              <a:srgbClr val="2f528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4"/>
          <p:cNvSpPr/>
          <p:nvPr/>
        </p:nvSpPr>
        <p:spPr>
          <a:xfrm>
            <a:off x="6561720" y="1839960"/>
            <a:ext cx="236772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19080">
            <a:solidFill>
              <a:srgbClr val="99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  <a:ea typeface="Arial"/>
              </a:rPr>
              <a:t>Каждый 20-ый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20" name="Line 5"/>
          <p:cNvCxnSpPr/>
          <p:nvPr/>
        </p:nvCxnSpPr>
        <p:spPr>
          <a:xfrm flipV="1">
            <a:off x="4730760" y="2039040"/>
            <a:ext cx="1929600" cy="189720"/>
          </a:xfrm>
          <a:prstGeom prst="straightConnector1">
            <a:avLst/>
          </a:prstGeom>
          <a:ln w="19080">
            <a:solidFill>
              <a:srgbClr val="990000"/>
            </a:solidFill>
            <a:miter/>
            <a:tailEnd len="med" type="arrow" w="med"/>
          </a:ln>
        </p:spPr>
      </p:cxnSp>
      <p:cxnSp>
        <p:nvCxnSpPr>
          <p:cNvPr id="121" name="Line 6"/>
          <p:cNvCxnSpPr/>
          <p:nvPr/>
        </p:nvCxnSpPr>
        <p:spPr>
          <a:xfrm flipV="1">
            <a:off x="6084360" y="2348640"/>
            <a:ext cx="1296360" cy="143640"/>
          </a:xfrm>
          <a:prstGeom prst="straightConnector1">
            <a:avLst/>
          </a:prstGeom>
          <a:ln w="22320">
            <a:solidFill>
              <a:srgbClr val="990000"/>
            </a:solidFill>
            <a:miter/>
            <a:tailEnd len="med" type="arrow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0" y="0"/>
            <a:ext cx="9144000" cy="1099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200" spc="-1" strike="noStrike">
                <a:solidFill>
                  <a:srgbClr val="800000"/>
                </a:solidFill>
                <a:latin typeface="Arial"/>
              </a:rPr>
              <a:t>Пораженность ВИЧ-инфекцией групп 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200" spc="-1" strike="noStrike">
                <a:solidFill>
                  <a:srgbClr val="800000"/>
                </a:solidFill>
                <a:latin typeface="Arial"/>
              </a:rPr>
              <a:t>высокого риска в Свердловской области, 2017 г., % 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200" spc="-1" strike="noStrike">
                <a:solidFill>
                  <a:srgbClr val="800000"/>
                </a:solidFill>
                <a:latin typeface="Arial"/>
              </a:rPr>
              <a:t>(данные био-поведенческого исследования)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3" name="Диаграмма 6" descr=""/>
          <p:cNvPicPr/>
          <p:nvPr/>
        </p:nvPicPr>
        <p:blipFill>
          <a:blip r:embed="rId1"/>
          <a:stretch/>
        </p:blipFill>
        <p:spPr>
          <a:xfrm>
            <a:off x="200160" y="1141560"/>
            <a:ext cx="8599320" cy="4066920"/>
          </a:xfrm>
          <a:prstGeom prst="rect">
            <a:avLst/>
          </a:prstGeom>
          <a:ln w="0">
            <a:noFill/>
          </a:ln>
        </p:spPr>
      </p:pic>
      <p:sp>
        <p:nvSpPr>
          <p:cNvPr id="124" name="CustomShape 2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E7F5B6AE-4C8C-4A08-9756-05B4B6F567E2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34920" y="4863960"/>
            <a:ext cx="2952720" cy="192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25560">
            <a:solidFill>
              <a:srgbClr val="66003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660033"/>
                </a:solidFill>
                <a:latin typeface="Arial"/>
              </a:rPr>
              <a:t>78% ПИН использовали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 u="sng">
                <a:solidFill>
                  <a:srgbClr val="660033"/>
                </a:solidFill>
                <a:uFillTx/>
                <a:latin typeface="Arial"/>
              </a:rPr>
              <a:t>стерильный </a:t>
            </a:r>
            <a:r>
              <a:rPr b="1" lang="en-US" sz="2000" spc="-1" strike="noStrike">
                <a:solidFill>
                  <a:srgbClr val="660033"/>
                </a:solidFill>
                <a:latin typeface="Arial"/>
              </a:rPr>
              <a:t>инструмент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660033"/>
                </a:solidFill>
                <a:latin typeface="Arial"/>
              </a:rPr>
              <a:t>при последней инъекции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CustomShape 4"/>
          <p:cNvSpPr/>
          <p:nvPr/>
        </p:nvSpPr>
        <p:spPr>
          <a:xfrm>
            <a:off x="4284720" y="5421240"/>
            <a:ext cx="360036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25560">
            <a:solidFill>
              <a:srgbClr val="66003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660033"/>
                </a:solidFill>
                <a:latin typeface="Arial"/>
              </a:rPr>
              <a:t>Условия для передачи ВИЧ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27" name="Line 5"/>
          <p:cNvCxnSpPr/>
          <p:nvPr/>
        </p:nvCxnSpPr>
        <p:spPr>
          <a:xfrm>
            <a:off x="3131640" y="5833800"/>
            <a:ext cx="1008720" cy="3960"/>
          </a:xfrm>
          <a:prstGeom prst="straightConnector1">
            <a:avLst/>
          </a:prstGeom>
          <a:ln w="63360">
            <a:solidFill>
              <a:srgbClr val="660033"/>
            </a:solidFill>
            <a:miter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Диаграмма 3" descr=""/>
          <p:cNvPicPr/>
          <p:nvPr/>
        </p:nvPicPr>
        <p:blipFill>
          <a:blip r:embed="rId1"/>
          <a:stretch/>
        </p:blipFill>
        <p:spPr>
          <a:xfrm>
            <a:off x="200160" y="2244600"/>
            <a:ext cx="4422600" cy="4135680"/>
          </a:xfrm>
          <a:prstGeom prst="rect">
            <a:avLst/>
          </a:prstGeom>
          <a:ln w="0">
            <a:noFill/>
          </a:ln>
        </p:spPr>
      </p:pic>
      <p:pic>
        <p:nvPicPr>
          <p:cNvPr id="129" name="Диаграмма 4" descr=""/>
          <p:cNvPicPr/>
          <p:nvPr/>
        </p:nvPicPr>
        <p:blipFill>
          <a:blip r:embed="rId2"/>
          <a:stretch/>
        </p:blipFill>
        <p:spPr>
          <a:xfrm>
            <a:off x="4521240" y="2225520"/>
            <a:ext cx="4529160" cy="4349880"/>
          </a:xfrm>
          <a:prstGeom prst="rect">
            <a:avLst/>
          </a:prstGeom>
          <a:ln w="0">
            <a:noFill/>
          </a:ln>
        </p:spPr>
      </p:pic>
      <p:sp>
        <p:nvSpPr>
          <p:cNvPr id="130" name="CustomShape 1"/>
          <p:cNvSpPr/>
          <p:nvPr/>
        </p:nvSpPr>
        <p:spPr>
          <a:xfrm>
            <a:off x="0" y="0"/>
            <a:ext cx="9144000" cy="94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800000"/>
                </a:solidFill>
                <a:latin typeface="Arial"/>
              </a:rPr>
              <a:t>Особенности эпидемической ситуации 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800000"/>
                </a:solidFill>
                <a:latin typeface="Arial"/>
              </a:rPr>
              <a:t>по ВИЧ-инфекции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5435640" y="1413000"/>
            <a:ext cx="3529080" cy="52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2060"/>
                </a:solidFill>
                <a:latin typeface="Arial"/>
              </a:rPr>
              <a:t>Пути передачи, %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14400" y="1413000"/>
            <a:ext cx="4572000" cy="52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2060"/>
                </a:solidFill>
                <a:latin typeface="Arial"/>
              </a:rPr>
              <a:t>Гендерная структура, %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6C735F0B-1F75-4D16-B444-401DD174D68F}" type="slidenum">
              <a:rPr b="1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CustomShape 5"/>
          <p:cNvSpPr/>
          <p:nvPr/>
        </p:nvSpPr>
        <p:spPr>
          <a:xfrm>
            <a:off x="3132000" y="1935000"/>
            <a:ext cx="1727280" cy="916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800" spc="-1" strike="noStrike">
                <a:solidFill>
                  <a:srgbClr val="cc0000"/>
                </a:solidFill>
                <a:latin typeface="Arial"/>
              </a:rPr>
              <a:t>93% фертильного возраста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0" y="0"/>
            <a:ext cx="914400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cc0000"/>
                </a:solidFill>
                <a:latin typeface="Arial"/>
              </a:rPr>
              <a:t>ВИЧ-инфекции среди беременных женщин и детей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2500200" y="571680"/>
            <a:ext cx="6224760" cy="825480"/>
          </a:xfrm>
          <a:prstGeom prst="rect">
            <a:avLst/>
          </a:prstGeom>
          <a:solidFill>
            <a:srgbClr val="92d050">
              <a:alpha val="17000"/>
            </a:srgbClr>
          </a:solidFill>
          <a:ln w="9360">
            <a:solidFill>
              <a:srgbClr val="66003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333300"/>
                </a:solidFill>
                <a:latin typeface="Arial"/>
              </a:rPr>
              <a:t>Среди беременных –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333300"/>
                </a:solidFill>
                <a:latin typeface="Arial"/>
              </a:rPr>
              <a:t>3% живут с ВИЧ (Россия 0,75%)</a:t>
            </a:r>
            <a:r>
              <a:rPr b="0" lang="ru-RU" sz="2400" spc="-1" strike="noStrike">
                <a:solidFill>
                  <a:srgbClr val="333300"/>
                </a:solidFill>
                <a:latin typeface="Arial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500040" y="1857240"/>
            <a:ext cx="8429760" cy="928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66003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ctr">
              <a:lnSpc>
                <a:spcPct val="11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cc0000"/>
                </a:solidFill>
                <a:latin typeface="Arial"/>
              </a:rPr>
              <a:t>1 место в России </a:t>
            </a: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по числу детей, рожденных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1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от ВИЧ-положительных женщин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8" name="Picture 10" descr="https://spirulife.ru/wp-content/uploads/2018/09/beremennost-2-2.jpg"/>
          <p:cNvPicPr/>
          <p:nvPr/>
        </p:nvPicPr>
        <p:blipFill>
          <a:blip r:embed="rId1"/>
          <a:stretch/>
        </p:blipFill>
        <p:spPr>
          <a:xfrm>
            <a:off x="142920" y="571680"/>
            <a:ext cx="2122560" cy="1249200"/>
          </a:xfrm>
          <a:prstGeom prst="rect">
            <a:avLst/>
          </a:prstGeom>
          <a:ln w="0">
            <a:noFill/>
          </a:ln>
        </p:spPr>
      </p:pic>
      <p:sp>
        <p:nvSpPr>
          <p:cNvPr id="139" name="CustomShape 4"/>
          <p:cNvSpPr/>
          <p:nvPr/>
        </p:nvSpPr>
        <p:spPr>
          <a:xfrm>
            <a:off x="214200" y="5857920"/>
            <a:ext cx="854244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Уровень передачи ВИЧ от матери ребенку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снижен до минимума - 1,3%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0" name="Диаграмма 8" descr=""/>
          <p:cNvPicPr/>
          <p:nvPr/>
        </p:nvPicPr>
        <p:blipFill>
          <a:blip r:embed="rId2"/>
          <a:stretch/>
        </p:blipFill>
        <p:spPr>
          <a:xfrm>
            <a:off x="378000" y="3314880"/>
            <a:ext cx="6483240" cy="2593800"/>
          </a:xfrm>
          <a:prstGeom prst="rect">
            <a:avLst/>
          </a:prstGeom>
          <a:ln w="0">
            <a:noFill/>
          </a:ln>
        </p:spPr>
      </p:pic>
      <p:sp>
        <p:nvSpPr>
          <p:cNvPr id="141" name="CustomShape 5"/>
          <p:cNvSpPr/>
          <p:nvPr/>
        </p:nvSpPr>
        <p:spPr>
          <a:xfrm>
            <a:off x="6643800" y="3714840"/>
            <a:ext cx="2286000" cy="155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Всего родилось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760000"/>
                </a:solidFill>
                <a:latin typeface="Arial"/>
              </a:rPr>
              <a:t>22 тысячи детей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42" name="Line 6"/>
          <p:cNvCxnSpPr/>
          <p:nvPr/>
        </p:nvCxnSpPr>
        <p:spPr>
          <a:xfrm flipH="1">
            <a:off x="4142520" y="1428840"/>
            <a:ext cx="2520" cy="429120"/>
          </a:xfrm>
          <a:prstGeom prst="straightConnector1">
            <a:avLst/>
          </a:prstGeom>
          <a:ln w="38160">
            <a:solidFill>
              <a:srgbClr val="145c35"/>
            </a:solidFill>
            <a:miter/>
            <a:tailEnd len="med" type="triangle" w="med"/>
          </a:ln>
        </p:spPr>
      </p:cxnSp>
      <p:cxnSp>
        <p:nvCxnSpPr>
          <p:cNvPr id="143" name="Line 7"/>
          <p:cNvCxnSpPr/>
          <p:nvPr/>
        </p:nvCxnSpPr>
        <p:spPr>
          <a:xfrm flipH="1">
            <a:off x="6357600" y="1428840"/>
            <a:ext cx="2160" cy="429120"/>
          </a:xfrm>
          <a:prstGeom prst="straightConnector1">
            <a:avLst/>
          </a:prstGeom>
          <a:ln w="38160">
            <a:solidFill>
              <a:srgbClr val="145c35"/>
            </a:solidFill>
            <a:miter/>
            <a:tailEnd len="med" type="triangle" w="med"/>
          </a:ln>
        </p:spPr>
      </p:cxnSp>
      <p:sp>
        <p:nvSpPr>
          <p:cNvPr id="144" name="CustomShape 8"/>
          <p:cNvSpPr/>
          <p:nvPr/>
        </p:nvSpPr>
        <p:spPr>
          <a:xfrm>
            <a:off x="428760" y="2928960"/>
            <a:ext cx="850104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760000"/>
                </a:solidFill>
                <a:latin typeface="Arial"/>
              </a:rPr>
              <a:t>Динамика рождения детей от ВИЧ+ женщин, абс.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CustomShape 9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82930B9B-E53A-4760-864D-DD60E71FF7D7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Диаграмма 9" descr=""/>
          <p:cNvPicPr/>
          <p:nvPr/>
        </p:nvPicPr>
        <p:blipFill>
          <a:blip r:embed="rId1"/>
          <a:stretch/>
        </p:blipFill>
        <p:spPr>
          <a:xfrm>
            <a:off x="128520" y="2514600"/>
            <a:ext cx="4734000" cy="4133880"/>
          </a:xfrm>
          <a:prstGeom prst="rect">
            <a:avLst/>
          </a:prstGeom>
          <a:ln w="0">
            <a:noFill/>
          </a:ln>
        </p:spPr>
      </p:pic>
      <p:sp>
        <p:nvSpPr>
          <p:cNvPr id="147" name="CustomShape 1"/>
          <p:cNvSpPr/>
          <p:nvPr/>
        </p:nvSpPr>
        <p:spPr>
          <a:xfrm>
            <a:off x="90360" y="636480"/>
            <a:ext cx="8871120" cy="1709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Arial"/>
              </a:rPr>
              <a:t>За 2021 г.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</a:rPr>
              <a:t>умерло 935 пациентов по причине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</a:rPr>
              <a:t>ВИЧ-инфекции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</a:rPr>
              <a:t>Показатель смертности – 21,7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ru-RU" sz="2400" spc="-1" strike="noStrike">
                <a:solidFill>
                  <a:srgbClr val="000000"/>
                </a:solidFill>
                <a:latin typeface="Arial"/>
              </a:rPr>
              <a:t>на 100 тысяч населения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ru-RU" sz="2400" spc="-1" strike="noStrike">
                <a:solidFill>
                  <a:srgbClr val="cc0000"/>
                </a:solidFill>
                <a:latin typeface="Arial"/>
              </a:rPr>
              <a:t>(снижение на 13,3%)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641520" y="128520"/>
            <a:ext cx="7921440" cy="459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cc0000"/>
                </a:solidFill>
                <a:latin typeface="Arial"/>
              </a:rPr>
              <a:t>Смертность по причине ВИЧ-инфекции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0F449A63-47F5-4A2B-AB4D-2F7E0020BFC2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CustomShape 4"/>
          <p:cNvSpPr/>
          <p:nvPr/>
        </p:nvSpPr>
        <p:spPr>
          <a:xfrm>
            <a:off x="5132520" y="2421000"/>
            <a:ext cx="3841560" cy="703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002060"/>
                </a:solidFill>
                <a:latin typeface="Arial"/>
              </a:rPr>
              <a:t>Проблема –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002060"/>
                </a:solidFill>
                <a:latin typeface="Arial"/>
              </a:rPr>
              <a:t>смертность среди женщин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51" name="Диаграмма 3" descr=""/>
          <p:cNvPicPr/>
          <p:nvPr/>
        </p:nvPicPr>
        <p:blipFill>
          <a:blip r:embed="rId2"/>
          <a:stretch/>
        </p:blipFill>
        <p:spPr>
          <a:xfrm>
            <a:off x="5049720" y="3054240"/>
            <a:ext cx="4127760" cy="3241800"/>
          </a:xfrm>
          <a:prstGeom prst="rect">
            <a:avLst/>
          </a:prstGeom>
          <a:ln w="0">
            <a:noFill/>
          </a:ln>
        </p:spPr>
      </p:pic>
      <p:sp>
        <p:nvSpPr>
          <p:cNvPr id="152" name="CustomShape 5"/>
          <p:cNvSpPr/>
          <p:nvPr/>
        </p:nvSpPr>
        <p:spPr>
          <a:xfrm>
            <a:off x="5018040" y="5732640"/>
            <a:ext cx="3816360" cy="1008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cc0000"/>
                </a:solidFill>
                <a:latin typeface="Arial"/>
              </a:rPr>
              <a:t>29% умерших женщин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cc0000"/>
                </a:solidFill>
                <a:latin typeface="Arial"/>
              </a:rPr>
              <a:t>имели несовершеннолетних детей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CustomShape 6"/>
          <p:cNvSpPr/>
          <p:nvPr/>
        </p:nvSpPr>
        <p:spPr>
          <a:xfrm>
            <a:off x="1332000" y="2492280"/>
            <a:ext cx="1295280" cy="4105440"/>
          </a:xfrm>
          <a:prstGeom prst="ellipse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Диаграмма 3" descr=""/>
          <p:cNvPicPr/>
          <p:nvPr/>
        </p:nvPicPr>
        <p:blipFill>
          <a:blip r:embed="rId1"/>
          <a:stretch/>
        </p:blipFill>
        <p:spPr>
          <a:xfrm>
            <a:off x="57240" y="736560"/>
            <a:ext cx="8886600" cy="6137280"/>
          </a:xfrm>
          <a:prstGeom prst="rect">
            <a:avLst/>
          </a:prstGeom>
          <a:ln w="0">
            <a:noFill/>
          </a:ln>
        </p:spPr>
      </p:pic>
      <p:sp>
        <p:nvSpPr>
          <p:cNvPr id="155" name="CustomShape 1"/>
          <p:cNvSpPr/>
          <p:nvPr/>
        </p:nvSpPr>
        <p:spPr>
          <a:xfrm>
            <a:off x="611280" y="4437000"/>
            <a:ext cx="4968720" cy="2336760"/>
          </a:xfrm>
          <a:prstGeom prst="rect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2"/>
          <p:cNvSpPr/>
          <p:nvPr/>
        </p:nvSpPr>
        <p:spPr>
          <a:xfrm>
            <a:off x="0" y="-6480"/>
            <a:ext cx="914400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800000"/>
                </a:solidFill>
                <a:latin typeface="Arial"/>
              </a:rPr>
              <a:t>28 территорий с высоким уровнем смертности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800000"/>
                </a:solidFill>
                <a:latin typeface="Arial"/>
              </a:rPr>
              <a:t> </a:t>
            </a:r>
            <a:r>
              <a:rPr b="1" lang="en-US" sz="2400" spc="-1" strike="noStrike">
                <a:solidFill>
                  <a:srgbClr val="800000"/>
                </a:solidFill>
                <a:latin typeface="Arial"/>
              </a:rPr>
              <a:t>(за 11 мес. 2021 года, %)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CustomShape 3"/>
          <p:cNvSpPr/>
          <p:nvPr/>
        </p:nvSpPr>
        <p:spPr>
          <a:xfrm>
            <a:off x="1042920" y="6127920"/>
            <a:ext cx="2805120" cy="642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800" spc="-1" strike="noStrike">
                <a:solidFill>
                  <a:srgbClr val="c00000"/>
                </a:solidFill>
                <a:latin typeface="Arial"/>
              </a:rPr>
              <a:t>Свыше 30,0 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800" spc="-1" strike="noStrike">
                <a:solidFill>
                  <a:srgbClr val="c00000"/>
                </a:solidFill>
                <a:latin typeface="Arial"/>
              </a:rPr>
              <a:t>на 100 тыс. населения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CustomShape 4"/>
          <p:cNvSpPr/>
          <p:nvPr/>
        </p:nvSpPr>
        <p:spPr>
          <a:xfrm>
            <a:off x="3687840" y="825480"/>
            <a:ext cx="5329080" cy="2014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31000"/>
            </a:srgbClr>
          </a:solidFill>
          <a:ln w="25560">
            <a:solidFill>
              <a:srgbClr val="00206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 u="sng">
                <a:solidFill>
                  <a:srgbClr val="002060"/>
                </a:solidFill>
                <a:uFillTx/>
                <a:latin typeface="Arial"/>
              </a:rPr>
              <a:t>Рост по сравнению с 2020 годом: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</a:rPr>
              <a:t>Талица </a:t>
            </a:r>
            <a:r>
              <a:rPr b="0" lang="ru-RU" sz="1800" spc="-1" strike="noStrike">
                <a:solidFill>
                  <a:srgbClr val="cc0000"/>
                </a:solidFill>
                <a:latin typeface="Arial"/>
              </a:rPr>
              <a:t>+160%   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</a:rPr>
              <a:t>Н. Салда </a:t>
            </a:r>
            <a:r>
              <a:rPr b="0" lang="ru-RU" sz="1800" spc="-1" strike="noStrike">
                <a:solidFill>
                  <a:srgbClr val="cc0000"/>
                </a:solidFill>
                <a:latin typeface="Arial"/>
              </a:rPr>
              <a:t>+100%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</a:rPr>
              <a:t>Богданович </a:t>
            </a:r>
            <a:r>
              <a:rPr b="0" lang="ru-RU" sz="1800" spc="-1" strike="noStrike">
                <a:solidFill>
                  <a:srgbClr val="cc0000"/>
                </a:solidFill>
                <a:latin typeface="Arial"/>
              </a:rPr>
              <a:t>+ 80%   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</a:rPr>
              <a:t>Красноуфимск </a:t>
            </a:r>
            <a:r>
              <a:rPr b="0" lang="ru-RU" sz="1800" spc="-1" strike="noStrike">
                <a:solidFill>
                  <a:srgbClr val="cc0000"/>
                </a:solidFill>
                <a:latin typeface="Arial"/>
              </a:rPr>
              <a:t>+ 75%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</a:rPr>
              <a:t>Невьянск</a:t>
            </a:r>
            <a:r>
              <a:rPr b="0" lang="ru-RU" sz="1800" spc="-1" strike="noStrike">
                <a:solidFill>
                  <a:srgbClr val="cc0000"/>
                </a:solidFill>
                <a:latin typeface="Arial"/>
              </a:rPr>
              <a:t> + 57% 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</a:rPr>
              <a:t>Верхотурский, Тавда, Кировград  </a:t>
            </a:r>
            <a:r>
              <a:rPr b="0" lang="ru-RU" sz="1800" spc="-1" strike="noStrike">
                <a:solidFill>
                  <a:srgbClr val="c00000"/>
                </a:solidFill>
                <a:latin typeface="Arial"/>
              </a:rPr>
              <a:t>+ 50%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</a:rPr>
              <a:t>Верхняя Салда </a:t>
            </a:r>
            <a:r>
              <a:rPr b="0" lang="ru-RU" sz="1800" spc="-1" strike="noStrike">
                <a:solidFill>
                  <a:srgbClr val="cc0000"/>
                </a:solidFill>
                <a:latin typeface="Arial"/>
              </a:rPr>
              <a:t>+ 44%  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</a:rPr>
              <a:t>Асбест</a:t>
            </a:r>
            <a:r>
              <a:rPr b="0" lang="ru-RU" sz="1800" spc="-1" strike="noStrike">
                <a:solidFill>
                  <a:srgbClr val="cc0000"/>
                </a:solidFill>
                <a:latin typeface="Arial"/>
              </a:rPr>
              <a:t> + 42%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2060"/>
                </a:solidFill>
                <a:latin typeface="Arial"/>
              </a:rPr>
              <a:t>Шаля </a:t>
            </a:r>
            <a:r>
              <a:rPr b="0" lang="ru-RU" sz="1800" spc="-1" strike="noStrike">
                <a:solidFill>
                  <a:srgbClr val="c00000"/>
                </a:solidFill>
                <a:latin typeface="Arial"/>
              </a:rPr>
              <a:t>+33% </a:t>
            </a:r>
            <a:r>
              <a:rPr b="0" lang="ru-RU" sz="1800" spc="-1" strike="noStrike">
                <a:solidFill>
                  <a:srgbClr val="002060"/>
                </a:solidFill>
                <a:latin typeface="Arial"/>
              </a:rPr>
              <a:t>К.-Уральский, Сысерть </a:t>
            </a:r>
            <a:r>
              <a:rPr b="0" lang="ru-RU" sz="1800" spc="-1" strike="noStrike">
                <a:solidFill>
                  <a:srgbClr val="cc0000"/>
                </a:solidFill>
                <a:latin typeface="Arial"/>
              </a:rPr>
              <a:t>+31%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CustomShape 5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3DD424F5-80AB-4A12-A545-AA44AD4C467E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" descr=""/>
          <p:cNvPicPr/>
          <p:nvPr/>
        </p:nvPicPr>
        <p:blipFill>
          <a:blip r:embed="rId1"/>
          <a:stretch/>
        </p:blipFill>
        <p:spPr>
          <a:xfrm>
            <a:off x="1905120" y="609480"/>
            <a:ext cx="5438520" cy="5715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179280" y="404640"/>
            <a:ext cx="8640720" cy="594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660033"/>
                </a:solidFill>
                <a:latin typeface="Arial"/>
              </a:rPr>
              <a:t>Свердловский областной центр профилактики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660033"/>
                </a:solidFill>
                <a:latin typeface="Arial"/>
              </a:rPr>
              <a:t>и борьбы со СПИД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г. Екатеринбург, ул. Ясная,46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Регистратура – </a:t>
            </a:r>
            <a:r>
              <a:rPr b="1" lang="ru-RU" sz="2400" spc="-1" strike="noStrike">
                <a:solidFill>
                  <a:srgbClr val="660033"/>
                </a:solidFill>
                <a:latin typeface="Arial"/>
              </a:rPr>
              <a:t>(343) 222-22-90 (120)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Заместитель главного врача: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Жуков Вячеслав Владимирович – </a:t>
            </a:r>
            <a:r>
              <a:rPr b="1" lang="ru-RU" sz="2400" spc="-1" strike="noStrike">
                <a:solidFill>
                  <a:srgbClr val="660033"/>
                </a:solidFill>
                <a:latin typeface="Arial"/>
              </a:rPr>
              <a:t>(343)-227-30-18 (121)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Заведующая отделом эпидемиологии: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Кукаркина Вера Анатольевна – </a:t>
            </a:r>
            <a:r>
              <a:rPr b="1" lang="ru-RU" sz="2400" spc="-1" strike="noStrike">
                <a:solidFill>
                  <a:srgbClr val="660033"/>
                </a:solidFill>
                <a:latin typeface="Arial"/>
              </a:rPr>
              <a:t>(343)-227-30-18 (166)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Заведующая отделом профилактики: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Прохорова Ольга Геннадьевна – </a:t>
            </a:r>
            <a:r>
              <a:rPr b="1" lang="ru-RU" sz="2400" spc="-1" strike="noStrike">
                <a:solidFill>
                  <a:srgbClr val="660033"/>
                </a:solidFill>
                <a:latin typeface="Arial"/>
              </a:rPr>
              <a:t>(343)-227-30-18 (137)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396720" y="92160"/>
            <a:ext cx="8763120" cy="52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2060"/>
                </a:solidFill>
                <a:latin typeface="Arial"/>
              </a:rPr>
              <a:t>Глобальная эпидемия ВИЧ-инфекции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2" name="Picture 2" descr=""/>
          <p:cNvPicPr/>
          <p:nvPr/>
        </p:nvPicPr>
        <p:blipFill>
          <a:blip r:embed="rId1"/>
          <a:stretch/>
        </p:blipFill>
        <p:spPr>
          <a:xfrm>
            <a:off x="2057400" y="965160"/>
            <a:ext cx="5029200" cy="4546800"/>
          </a:xfrm>
          <a:prstGeom prst="rect">
            <a:avLst/>
          </a:prstGeom>
          <a:ln w="0">
            <a:noFill/>
          </a:ln>
        </p:spPr>
      </p:pic>
      <p:sp>
        <p:nvSpPr>
          <p:cNvPr id="53" name="CustomShape 2"/>
          <p:cNvSpPr/>
          <p:nvPr/>
        </p:nvSpPr>
        <p:spPr>
          <a:xfrm>
            <a:off x="2703600" y="1882800"/>
            <a:ext cx="3809880" cy="271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200" spc="-1" strike="noStrike">
                <a:solidFill>
                  <a:srgbClr val="ffffff"/>
                </a:solidFill>
                <a:latin typeface="Arial"/>
              </a:rPr>
              <a:t>2020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200" spc="-1" strike="noStrike">
                <a:solidFill>
                  <a:srgbClr val="ffffff"/>
                </a:solidFill>
                <a:latin typeface="Arial"/>
              </a:rPr>
              <a:t>Глобально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Arial"/>
              </a:rPr>
              <a:t>38,0 млн. 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200" spc="-1" strike="noStrike">
                <a:solidFill>
                  <a:srgbClr val="ffffff"/>
                </a:solidFill>
                <a:latin typeface="Arial"/>
              </a:rPr>
              <a:t>Людей живущих с ВИЧ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6553080" y="685800"/>
            <a:ext cx="2590920" cy="2167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600" spc="-1" strike="noStrike">
                <a:solidFill>
                  <a:srgbClr val="c00000"/>
                </a:solidFill>
                <a:latin typeface="Arial"/>
              </a:rPr>
              <a:t>- 31%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</a:rPr>
              <a:t>новых случаев </a:t>
            </a:r>
            <a:r>
              <a:rPr b="1" i="1" lang="ru-RU" sz="2000" spc="-1" strike="noStrike">
                <a:solidFill>
                  <a:srgbClr val="002060"/>
                </a:solidFill>
                <a:latin typeface="Arial"/>
              </a:rPr>
              <a:t>в 2020 г. относительно 2010 г. (с 2,1 млн до 1,5 млн)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CustomShape 4"/>
          <p:cNvSpPr/>
          <p:nvPr/>
        </p:nvSpPr>
        <p:spPr>
          <a:xfrm>
            <a:off x="152280" y="2286000"/>
            <a:ext cx="2081160" cy="137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4000" spc="-1" strike="noStrike">
                <a:solidFill>
                  <a:srgbClr val="c00000"/>
                </a:solidFill>
                <a:latin typeface="Arial"/>
              </a:rPr>
              <a:t>+17%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</a:rPr>
              <a:t>по сравнению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с 2010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CustomShape 5"/>
          <p:cNvSpPr/>
          <p:nvPr/>
        </p:nvSpPr>
        <p:spPr>
          <a:xfrm>
            <a:off x="7010280" y="3265560"/>
            <a:ext cx="2057400" cy="1679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600" spc="-1" strike="noStrike">
                <a:solidFill>
                  <a:srgbClr val="c00000"/>
                </a:solidFill>
                <a:latin typeface="Arial"/>
              </a:rPr>
              <a:t>- 39%</a:t>
            </a:r>
            <a:endParaRPr b="0" lang="en-US" sz="3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</a:rPr>
              <a:t>смертей по сравнению </a:t>
            </a: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с 2010 г.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CustomShape 6"/>
          <p:cNvSpPr/>
          <p:nvPr/>
        </p:nvSpPr>
        <p:spPr>
          <a:xfrm>
            <a:off x="179280" y="3301920"/>
            <a:ext cx="2640240" cy="368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_____________________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8" name="Рисунок 22" descr=""/>
          <p:cNvPicPr/>
          <p:nvPr/>
        </p:nvPicPr>
        <p:blipFill>
          <a:blip r:embed="rId2"/>
          <a:stretch/>
        </p:blipFill>
        <p:spPr>
          <a:xfrm>
            <a:off x="6357960" y="2610000"/>
            <a:ext cx="2857320" cy="498240"/>
          </a:xfrm>
          <a:prstGeom prst="rect">
            <a:avLst/>
          </a:prstGeom>
          <a:ln w="0">
            <a:noFill/>
          </a:ln>
        </p:spPr>
      </p:pic>
      <p:pic>
        <p:nvPicPr>
          <p:cNvPr id="59" name="Рисунок 23" descr=""/>
          <p:cNvPicPr/>
          <p:nvPr/>
        </p:nvPicPr>
        <p:blipFill>
          <a:blip r:embed="rId3"/>
          <a:stretch/>
        </p:blipFill>
        <p:spPr>
          <a:xfrm>
            <a:off x="4724280" y="4848120"/>
            <a:ext cx="4572000" cy="500040"/>
          </a:xfrm>
          <a:prstGeom prst="rect">
            <a:avLst/>
          </a:prstGeom>
          <a:ln w="0">
            <a:noFill/>
          </a:ln>
        </p:spPr>
      </p:pic>
      <p:sp>
        <p:nvSpPr>
          <p:cNvPr id="60" name="CustomShape 7"/>
          <p:cNvSpPr/>
          <p:nvPr/>
        </p:nvSpPr>
        <p:spPr>
          <a:xfrm>
            <a:off x="152280" y="6138720"/>
            <a:ext cx="8686800" cy="581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4472c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spcBef>
                <a:spcPts val="1199"/>
              </a:spcBef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1" name="Picture 6" descr=""/>
          <p:cNvPicPr/>
          <p:nvPr/>
        </p:nvPicPr>
        <p:blipFill>
          <a:blip r:embed="rId4"/>
          <a:stretch/>
        </p:blipFill>
        <p:spPr>
          <a:xfrm>
            <a:off x="5897520" y="6132600"/>
            <a:ext cx="3170160" cy="590400"/>
          </a:xfrm>
          <a:prstGeom prst="rect">
            <a:avLst/>
          </a:prstGeom>
          <a:ln w="0">
            <a:noFill/>
          </a:ln>
        </p:spPr>
      </p:pic>
      <p:sp>
        <p:nvSpPr>
          <p:cNvPr id="62" name="CustomShape 8"/>
          <p:cNvSpPr/>
          <p:nvPr/>
        </p:nvSpPr>
        <p:spPr>
          <a:xfrm>
            <a:off x="152280" y="5802480"/>
            <a:ext cx="3048120" cy="307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400" spc="-1" strike="noStrike">
                <a:solidFill>
                  <a:srgbClr val="000000"/>
                </a:solidFill>
                <a:latin typeface="Arial"/>
              </a:rPr>
              <a:t>Source</a:t>
            </a:r>
            <a:r>
              <a:rPr b="1" lang="ru-RU" sz="1400" spc="-1" strike="noStrike">
                <a:solidFill>
                  <a:srgbClr val="000000"/>
                </a:solidFill>
                <a:latin typeface="Arial"/>
              </a:rPr>
              <a:t>: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</a:rPr>
              <a:t> UNAIDS/WHO estimates</a:t>
            </a:r>
            <a:endParaRPr b="0" lang="en-US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139680" y="100080"/>
            <a:ext cx="8713800" cy="764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953735"/>
                </a:solidFill>
                <a:latin typeface="Arial"/>
              </a:rPr>
              <a:t>Ситуация по ВИЧ-инфекции в России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000" spc="-1" strike="noStrike">
                <a:solidFill>
                  <a:srgbClr val="800000"/>
                </a:solidFill>
                <a:latin typeface="Arial"/>
              </a:rPr>
              <a:t>(по данным Федерального центра СПИД)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182520" y="3637080"/>
            <a:ext cx="4357800" cy="703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Наиболее пораженные субъекты РФ, %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65" name="Table 3"/>
          <p:cNvGraphicFramePr/>
          <p:nvPr/>
        </p:nvGraphicFramePr>
        <p:xfrm>
          <a:off x="192240" y="4344840"/>
          <a:ext cx="4348080" cy="2059200"/>
        </p:xfrm>
        <a:graphic>
          <a:graphicData uri="http://schemas.openxmlformats.org/drawingml/2006/table">
            <a:tbl>
              <a:tblPr/>
              <a:tblGrid>
                <a:gridCol w="792000"/>
                <a:gridCol w="2492280"/>
                <a:gridCol w="1063800"/>
              </a:tblGrid>
              <a:tr h="411480"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Кемеровская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2,1%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</a:tr>
              <a:tr h="412560"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Иркутская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2,0%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</a:tr>
              <a:tr h="411120"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4f81bd">
                        <a:alpha val="50000"/>
                      </a:srgbClr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Свердловская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4f81bd">
                        <a:alpha val="50000"/>
                      </a:srgbClr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1,9%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4f81bd">
                        <a:alpha val="50000"/>
                      </a:srgbClr>
                    </a:solidFill>
                  </a:tcPr>
                </a:tc>
              </a:tr>
              <a:tr h="412920"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Оренбургская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1,6%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</a:tr>
              <a:tr h="411120"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Самарская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1,5%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6" name="Table 4"/>
          <p:cNvGraphicFramePr/>
          <p:nvPr/>
        </p:nvGraphicFramePr>
        <p:xfrm>
          <a:off x="4805280" y="4344840"/>
          <a:ext cx="4165560" cy="2046600"/>
        </p:xfrm>
        <a:graphic>
          <a:graphicData uri="http://schemas.openxmlformats.org/drawingml/2006/table">
            <a:tbl>
              <a:tblPr/>
              <a:tblGrid>
                <a:gridCol w="689040"/>
                <a:gridCol w="2465280"/>
                <a:gridCol w="1011240"/>
              </a:tblGrid>
              <a:tr h="411480"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Иркутская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46800" bIns="468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000" spc="-1" strike="noStrike">
                          <a:solidFill>
                            <a:srgbClr val="002060"/>
                          </a:solidFill>
                          <a:latin typeface="Arial"/>
                        </a:rPr>
                        <a:t>99,6</a:t>
                      </a:r>
                      <a:endParaRPr b="0" lang="en-US" sz="20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</a:tr>
              <a:tr h="401400"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Челябинская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46800" bIns="468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000" spc="-1" strike="noStrike">
                          <a:solidFill>
                            <a:srgbClr val="002060"/>
                          </a:solidFill>
                          <a:latin typeface="Arial"/>
                        </a:rPr>
                        <a:t>97,4</a:t>
                      </a:r>
                      <a:endParaRPr b="0" lang="en-US" sz="20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</a:tr>
              <a:tr h="411120">
                <a:tc>
                  <a:txBody>
                    <a:bodyPr lIns="0" rIns="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3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4f81bd">
                        <a:alpha val="50000"/>
                      </a:srgbClr>
                    </a:solidFill>
                  </a:tcPr>
                </a:tc>
                <a:tc>
                  <a:txBody>
                    <a:bodyPr lIns="0" rIns="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 </a:t>
                      </a: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Свердловская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4f81bd">
                        <a:alpha val="50000"/>
                      </a:srgbClr>
                    </a:solidFill>
                  </a:tcPr>
                </a:tc>
                <a:tc>
                  <a:txBody>
                    <a:bodyPr lIns="0" rIns="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000" spc="-1" strike="noStrike">
                          <a:solidFill>
                            <a:srgbClr val="002060"/>
                          </a:solidFill>
                          <a:latin typeface="Arial"/>
                        </a:rPr>
                        <a:t>95,7</a:t>
                      </a:r>
                      <a:endParaRPr b="0" lang="en-US" sz="20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4f81bd">
                        <a:alpha val="50000"/>
                      </a:srgbClr>
                    </a:solidFill>
                  </a:tcPr>
                </a:tc>
              </a:tr>
              <a:tr h="411120"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4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Красноярский край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46800" bIns="468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000" spc="-1" strike="noStrike">
                          <a:solidFill>
                            <a:srgbClr val="000066"/>
                          </a:solidFill>
                          <a:latin typeface="Arial"/>
                        </a:rPr>
                        <a:t>95,0</a:t>
                      </a:r>
                      <a:endParaRPr b="0" lang="en-US" sz="20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</a:tr>
              <a:tr h="411480">
                <a:tc>
                  <a:txBody>
                    <a:bodyPr tIns="34200" bIns="342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5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34200" bIns="3420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8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Оренбургская</a:t>
                      </a:r>
                      <a:endParaRPr b="0" lang="en-US" sz="18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  <a:tc>
                  <a:txBody>
                    <a:bodyPr tIns="46800" bIns="4680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2000" spc="-1" strike="noStrike">
                          <a:solidFill>
                            <a:srgbClr val="000066"/>
                          </a:solidFill>
                          <a:latin typeface="Arial"/>
                        </a:rPr>
                        <a:t>94,9</a:t>
                      </a:r>
                      <a:endParaRPr b="0" lang="en-US" sz="20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1440" marR="9144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deada"/>
                    </a:solidFill>
                  </a:tcPr>
                </a:tc>
              </a:tr>
            </a:tbl>
          </a:graphicData>
        </a:graphic>
      </p:graphicFrame>
      <p:sp>
        <p:nvSpPr>
          <p:cNvPr id="67" name="CustomShape 5"/>
          <p:cNvSpPr/>
          <p:nvPr/>
        </p:nvSpPr>
        <p:spPr>
          <a:xfrm>
            <a:off x="4789440" y="3637080"/>
            <a:ext cx="4195800" cy="703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Arial"/>
              </a:rPr>
              <a:t>Субъекты с наибольшей первичной заболеваемостью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CustomShape 6"/>
          <p:cNvSpPr/>
          <p:nvPr/>
        </p:nvSpPr>
        <p:spPr>
          <a:xfrm>
            <a:off x="9360" y="915840"/>
            <a:ext cx="9144000" cy="1313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deada"/>
          </a:solidFill>
          <a:ln w="9360">
            <a:solidFill>
              <a:srgbClr val="f69240"/>
            </a:solidFill>
            <a:miter/>
          </a:ln>
          <a:effectLst>
            <a:outerShdw dist="20160" dir="5400000">
              <a:srgbClr val="000000">
                <a:alpha val="38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</a:rPr>
              <a:t>Всего зарегистрировано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800000"/>
                </a:solidFill>
                <a:latin typeface="Arial"/>
              </a:rPr>
              <a:t>1,5 млн.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</a:rPr>
              <a:t> случаев ВИЧ-инфекции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</a:rPr>
              <a:t>Умерло</a:t>
            </a:r>
            <a:r>
              <a:rPr b="1" lang="ru-RU" sz="20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lang="ru-RU" sz="2000" spc="-1" strike="noStrike">
                <a:solidFill>
                  <a:srgbClr val="800000"/>
                </a:solidFill>
                <a:latin typeface="Arial"/>
              </a:rPr>
              <a:t>400 тыс. 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</a:rPr>
              <a:t>человек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02060"/>
                </a:solidFill>
                <a:latin typeface="Arial"/>
              </a:rPr>
              <a:t>Живет с ВИЧ </a:t>
            </a:r>
            <a:r>
              <a:rPr b="1" lang="ru-RU" sz="2000" spc="-1" strike="noStrike">
                <a:solidFill>
                  <a:srgbClr val="800000"/>
                </a:solidFill>
                <a:latin typeface="Arial"/>
              </a:rPr>
              <a:t>1,1 млн. </a:t>
            </a:r>
            <a:r>
              <a:rPr b="1" lang="ru-RU" sz="2000" spc="-1" strike="noStrike">
                <a:solidFill>
                  <a:srgbClr val="002060"/>
                </a:solidFill>
                <a:latin typeface="Arial"/>
              </a:rPr>
              <a:t>человек, пораженность </a:t>
            </a:r>
            <a:r>
              <a:rPr b="1" lang="ru-RU" sz="2000" spc="-1" strike="noStrike">
                <a:solidFill>
                  <a:srgbClr val="800000"/>
                </a:solidFill>
                <a:latin typeface="Arial"/>
              </a:rPr>
              <a:t>0,8% (каждый 125)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CustomShape 7"/>
          <p:cNvSpPr/>
          <p:nvPr/>
        </p:nvSpPr>
        <p:spPr>
          <a:xfrm>
            <a:off x="9360" y="2409840"/>
            <a:ext cx="9144000" cy="1069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1"/>
            <a:tile/>
          </a:blipFill>
          <a:ln w="19080">
            <a:solidFill>
              <a:srgbClr val="00206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marL="342720" indent="-342720" algn="ctr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100" spc="-1" strike="noStrike">
                <a:solidFill>
                  <a:srgbClr val="002060"/>
                </a:solidFill>
                <a:latin typeface="Arial"/>
              </a:rPr>
              <a:t>За 2021г. Выявлено </a:t>
            </a:r>
            <a:r>
              <a:rPr b="1" lang="ru-RU" sz="2100" spc="-1" strike="noStrike">
                <a:solidFill>
                  <a:srgbClr val="660033"/>
                </a:solidFill>
                <a:latin typeface="Arial"/>
              </a:rPr>
              <a:t>71 019</a:t>
            </a:r>
            <a:r>
              <a:rPr b="1" lang="ru-RU" sz="2100" spc="-1" strike="noStrike">
                <a:solidFill>
                  <a:srgbClr val="800000"/>
                </a:solidFill>
                <a:latin typeface="Arial"/>
              </a:rPr>
              <a:t> </a:t>
            </a:r>
            <a:r>
              <a:rPr b="1" lang="ru-RU" sz="2100" spc="-1" strike="noStrike">
                <a:solidFill>
                  <a:srgbClr val="002060"/>
                </a:solidFill>
                <a:latin typeface="Arial"/>
              </a:rPr>
              <a:t>случаев ВИЧ – 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marL="342720" indent="-342720"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100" spc="-1" strike="noStrike">
                <a:solidFill>
                  <a:srgbClr val="800000"/>
                </a:solidFill>
                <a:latin typeface="Arial"/>
              </a:rPr>
              <a:t>на 1,4% ниже 2020г. </a:t>
            </a:r>
            <a:endParaRPr b="0" lang="en-US" sz="2100" spc="-1" strike="noStrike">
              <a:solidFill>
                <a:srgbClr val="000000"/>
              </a:solidFill>
              <a:latin typeface="Calibri"/>
            </a:endParaRPr>
          </a:p>
          <a:p>
            <a:pPr marL="342720" indent="-342720" algn="ctr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200" spc="-1" strike="noStrike">
                <a:solidFill>
                  <a:srgbClr val="002060"/>
                </a:solidFill>
                <a:latin typeface="Arial"/>
              </a:rPr>
              <a:t>Показатель заболеваемости </a:t>
            </a:r>
            <a:r>
              <a:rPr b="1" lang="ru-RU" sz="2200" spc="-1" strike="noStrike">
                <a:solidFill>
                  <a:srgbClr val="660033"/>
                </a:solidFill>
                <a:latin typeface="Arial"/>
              </a:rPr>
              <a:t>48,7 </a:t>
            </a:r>
            <a:r>
              <a:rPr b="1" lang="ru-RU" sz="2200" spc="-1" strike="noStrike">
                <a:solidFill>
                  <a:srgbClr val="002060"/>
                </a:solidFill>
                <a:latin typeface="Arial"/>
              </a:rPr>
              <a:t>на 100 тыс. населения 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0" y="0"/>
            <a:ext cx="9144000" cy="1434600"/>
          </a:xfrm>
          <a:prstGeom prst="rect">
            <a:avLst/>
          </a:prstGeom>
          <a:noFill/>
          <a:ln w="19080">
            <a:solidFill>
              <a:srgbClr val="00206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200" spc="-1" strike="noStrike">
                <a:solidFill>
                  <a:srgbClr val="002060"/>
                </a:solidFill>
                <a:latin typeface="Arial"/>
              </a:rPr>
              <a:t>Число лиц, живущих с ВИЧ в Свердловской области – 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200" spc="-1" strike="noStrike">
                <a:solidFill>
                  <a:srgbClr val="c00000"/>
                </a:solidFill>
                <a:latin typeface="Arial"/>
              </a:rPr>
              <a:t>68 000 человек, 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200" spc="-1" strike="noStrike">
                <a:solidFill>
                  <a:srgbClr val="002060"/>
                </a:solidFill>
                <a:latin typeface="Arial"/>
              </a:rPr>
              <a:t>Пораженность населения - </a:t>
            </a:r>
            <a:r>
              <a:rPr b="1" lang="ru-RU" sz="2200" spc="-1" strike="noStrike">
                <a:solidFill>
                  <a:srgbClr val="c00000"/>
                </a:solidFill>
                <a:latin typeface="Arial"/>
              </a:rPr>
              <a:t>1,9%</a:t>
            </a:r>
            <a:r>
              <a:rPr b="1" lang="ru-RU" sz="2200" spc="-1" strike="noStrike">
                <a:solidFill>
                  <a:srgbClr val="800000"/>
                </a:solidFill>
                <a:latin typeface="Arial"/>
              </a:rPr>
              <a:t> </a:t>
            </a:r>
            <a:r>
              <a:rPr b="1" lang="ru-RU" sz="2200" spc="-1" strike="noStrike">
                <a:solidFill>
                  <a:srgbClr val="002060"/>
                </a:solidFill>
                <a:latin typeface="Arial"/>
              </a:rPr>
              <a:t>(Россия 0,8%)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200" spc="-1" strike="noStrike">
                <a:solidFill>
                  <a:srgbClr val="c00000"/>
                </a:solidFill>
                <a:latin typeface="Arial"/>
              </a:rPr>
              <a:t>3 место среди субъектов России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71" name="Table 2"/>
          <p:cNvGraphicFramePr/>
          <p:nvPr/>
        </p:nvGraphicFramePr>
        <p:xfrm>
          <a:off x="285840" y="2371680"/>
          <a:ext cx="4143240" cy="4486320"/>
        </p:xfrm>
        <a:graphic>
          <a:graphicData uri="http://schemas.openxmlformats.org/drawingml/2006/table">
            <a:tbl>
              <a:tblPr/>
              <a:tblGrid>
                <a:gridCol w="2614680"/>
                <a:gridCol w="1528560"/>
              </a:tblGrid>
              <a:tr h="28116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Полевской 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2,9%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08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Североуральск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2,9%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80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Верхний Тагил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2,9%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116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Кировград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2,8%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08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Первоуральск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2,6%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80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Сухой Лог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2,4%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08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Арамиль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2,4%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80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Туринск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2,3%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116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Бисерть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2,3%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08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Богданович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2,2%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80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Карпинск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2,2%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116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Дегтярск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2,1%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08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Красноуральск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2,1%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80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Белоярский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2,0%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08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Нижняя Тура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2,0%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116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Малышево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2,0%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2" name="Table 3"/>
          <p:cNvGraphicFramePr/>
          <p:nvPr/>
        </p:nvGraphicFramePr>
        <p:xfrm>
          <a:off x="4929120" y="2357280"/>
          <a:ext cx="3857760" cy="3937320"/>
        </p:xfrm>
        <a:graphic>
          <a:graphicData uri="http://schemas.openxmlformats.org/drawingml/2006/table">
            <a:tbl>
              <a:tblPr/>
              <a:tblGrid>
                <a:gridCol w="2614680"/>
                <a:gridCol w="1243080"/>
              </a:tblGrid>
              <a:tr h="28116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Верхняя Пышма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1,9%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80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Качканар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1,9%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116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Сысерть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1,9%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116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Краснотурьинск 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1,9%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80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Асбест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1,8%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116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Волчанск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1,7%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80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ru-RU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Рефтинский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1,7%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116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Верхотурский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1,7%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80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Ревда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1,6%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116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Тавда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1,6%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80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Реж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1,6%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116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Березовский 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1,5%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080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Каменский ГО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1,5%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  <a:tr h="284400">
                <a:tc>
                  <a:txBody>
                    <a:bodyPr lIns="51480" rIns="5148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Екатеринбург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  <a:tc>
                  <a:txBody>
                    <a:bodyPr lIns="51480" rIns="5148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1,5%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480" marR="5148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eeece1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3" name="CustomShape 4"/>
          <p:cNvSpPr/>
          <p:nvPr/>
        </p:nvSpPr>
        <p:spPr>
          <a:xfrm>
            <a:off x="0" y="1428840"/>
            <a:ext cx="4786200" cy="916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</a:rPr>
              <a:t>Муниципалитеты 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</a:rPr>
              <a:t>с пораженностью населения ВИЧ </a:t>
            </a:r>
            <a:r>
              <a:rPr b="1" lang="ru-RU" sz="1800" spc="-1" strike="noStrike">
                <a:solidFill>
                  <a:srgbClr val="c00000"/>
                </a:solidFill>
                <a:latin typeface="Arial"/>
              </a:rPr>
              <a:t>свыше 2% (16)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CustomShape 5"/>
          <p:cNvSpPr/>
          <p:nvPr/>
        </p:nvSpPr>
        <p:spPr>
          <a:xfrm>
            <a:off x="5000760" y="1428840"/>
            <a:ext cx="4143240" cy="916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</a:rPr>
              <a:t>Муниципалитеты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</a:rPr>
              <a:t>с пораженностью населения ВИЧ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02060"/>
                </a:solidFill>
                <a:latin typeface="Arial"/>
              </a:rPr>
              <a:t> </a:t>
            </a:r>
            <a:r>
              <a:rPr b="1" lang="ru-RU" sz="1800" spc="-1" strike="noStrike">
                <a:solidFill>
                  <a:srgbClr val="c00000"/>
                </a:solidFill>
                <a:latin typeface="Arial"/>
              </a:rPr>
              <a:t>1,5 - 2% (14)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1"/>
          <p:cNvGrpSpPr/>
          <p:nvPr/>
        </p:nvGrpSpPr>
        <p:grpSpPr>
          <a:xfrm>
            <a:off x="304920" y="1371600"/>
            <a:ext cx="3652560" cy="3276720"/>
            <a:chOff x="304920" y="1371600"/>
            <a:chExt cx="3652560" cy="3276720"/>
          </a:xfrm>
        </p:grpSpPr>
        <p:pic>
          <p:nvPicPr>
            <p:cNvPr id="76" name="Picture 2" descr=""/>
            <p:cNvPicPr/>
            <p:nvPr/>
          </p:nvPicPr>
          <p:blipFill>
            <a:blip r:embed="rId1"/>
            <a:stretch/>
          </p:blipFill>
          <p:spPr>
            <a:xfrm>
              <a:off x="304920" y="1371600"/>
              <a:ext cx="3652560" cy="15854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77" name="Picture 3" descr=""/>
            <p:cNvPicPr/>
            <p:nvPr/>
          </p:nvPicPr>
          <p:blipFill>
            <a:blip r:embed="rId2"/>
            <a:stretch/>
          </p:blipFill>
          <p:spPr>
            <a:xfrm>
              <a:off x="304920" y="2953440"/>
              <a:ext cx="3652560" cy="16948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8" name="CustomShape 2"/>
          <p:cNvSpPr/>
          <p:nvPr/>
        </p:nvSpPr>
        <p:spPr>
          <a:xfrm rot="10800000">
            <a:off x="4343040" y="1523520"/>
            <a:ext cx="3962520" cy="1524240"/>
          </a:xfrm>
          <a:custGeom>
            <a:avLst/>
            <a:gdLst/>
            <a:ahLst/>
            <a:rect l="0" t="0" r="r" b="b"/>
            <a:pathLst>
              <a:path w="11009" h="4236">
                <a:moveTo>
                  <a:pt x="0" y="0"/>
                </a:moveTo>
                <a:lnTo>
                  <a:pt x="9479" y="0"/>
                </a:lnTo>
                <a:lnTo>
                  <a:pt x="11008" y="2117"/>
                </a:lnTo>
                <a:lnTo>
                  <a:pt x="9479" y="4235"/>
                </a:lnTo>
                <a:lnTo>
                  <a:pt x="0" y="4235"/>
                </a:lnTo>
                <a:lnTo>
                  <a:pt x="0" y="0"/>
                </a:lnTo>
              </a:path>
            </a:pathLst>
          </a:custGeom>
          <a:solidFill>
            <a:srgbClr val="ffff99"/>
          </a:solidFill>
          <a:ln w="25560">
            <a:solidFill>
              <a:srgbClr val="00008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3"/>
          <p:cNvSpPr/>
          <p:nvPr/>
        </p:nvSpPr>
        <p:spPr>
          <a:xfrm>
            <a:off x="4952880" y="1600200"/>
            <a:ext cx="3353040" cy="64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c04b6"/>
                </a:solidFill>
                <a:latin typeface="Calibri"/>
                <a:ea typeface="Arial"/>
              </a:rPr>
              <a:t>Знают о своем положительном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1800" spc="-1" strike="noStrike">
                <a:solidFill>
                  <a:srgbClr val="0c04b6"/>
                </a:solidFill>
                <a:latin typeface="Calibri"/>
                <a:ea typeface="Arial"/>
              </a:rPr>
              <a:t> </a:t>
            </a:r>
            <a:r>
              <a:rPr b="1" lang="ru-RU" sz="1800" spc="-1" strike="noStrike">
                <a:solidFill>
                  <a:srgbClr val="0c04b6"/>
                </a:solidFill>
                <a:latin typeface="Calibri"/>
                <a:ea typeface="Arial"/>
              </a:rPr>
              <a:t>ВИЧ-статусе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CustomShape 4"/>
          <p:cNvSpPr/>
          <p:nvPr/>
        </p:nvSpPr>
        <p:spPr>
          <a:xfrm rot="10800000">
            <a:off x="4267080" y="3123720"/>
            <a:ext cx="4230720" cy="1447920"/>
          </a:xfrm>
          <a:custGeom>
            <a:avLst/>
            <a:gdLst/>
            <a:ahLst/>
            <a:rect l="0" t="0" r="r" b="b"/>
            <a:pathLst>
              <a:path w="11754" h="4024">
                <a:moveTo>
                  <a:pt x="0" y="0"/>
                </a:moveTo>
                <a:lnTo>
                  <a:pt x="10208" y="0"/>
                </a:lnTo>
                <a:lnTo>
                  <a:pt x="11753" y="2011"/>
                </a:lnTo>
                <a:lnTo>
                  <a:pt x="10208" y="4023"/>
                </a:lnTo>
                <a:lnTo>
                  <a:pt x="0" y="4023"/>
                </a:lnTo>
                <a:lnTo>
                  <a:pt x="0" y="0"/>
                </a:lnTo>
              </a:path>
            </a:pathLst>
          </a:custGeom>
          <a:solidFill>
            <a:srgbClr val="ffcc99"/>
          </a:solidFill>
          <a:ln w="25560">
            <a:solidFill>
              <a:srgbClr val="00008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5"/>
          <p:cNvSpPr/>
          <p:nvPr/>
        </p:nvSpPr>
        <p:spPr>
          <a:xfrm>
            <a:off x="4267080" y="3124080"/>
            <a:ext cx="4356360" cy="1313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c04b6"/>
                </a:solidFill>
                <a:latin typeface="Arial Narrow"/>
                <a:ea typeface="Arial"/>
              </a:rPr>
              <a:t>Не выявленные</a:t>
            </a:r>
            <a:r>
              <a:rPr b="1" lang="en-US" sz="2000" spc="-1" strike="noStrike">
                <a:solidFill>
                  <a:srgbClr val="0c04b6"/>
                </a:solidFill>
                <a:latin typeface="Arial Narrow"/>
                <a:ea typeface="Arial"/>
              </a:rPr>
              <a:t> </a:t>
            </a:r>
            <a:r>
              <a:rPr b="1" lang="ru-RU" sz="2000" spc="-1" strike="noStrike">
                <a:solidFill>
                  <a:srgbClr val="0c04b6"/>
                </a:solidFill>
                <a:latin typeface="Arial Narrow"/>
                <a:ea typeface="Arial"/>
              </a:rPr>
              <a:t>(скрытые)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000" spc="-1" strike="noStrike">
                <a:solidFill>
                  <a:srgbClr val="0c04b6"/>
                </a:solidFill>
                <a:latin typeface="Arial Narrow"/>
                <a:ea typeface="Arial"/>
              </a:rPr>
              <a:t>случаи </a:t>
            </a:r>
            <a:r>
              <a:rPr b="1" lang="ru-RU" sz="2000" spc="-1" strike="noStrike">
                <a:solidFill>
                  <a:srgbClr val="0c04b6"/>
                </a:solidFill>
                <a:latin typeface="Calibri"/>
                <a:ea typeface="Arial"/>
              </a:rPr>
              <a:t>ВИЧ-инфекции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4000" spc="-1" strike="noStrike">
                <a:solidFill>
                  <a:srgbClr val="0c04b6"/>
                </a:solidFill>
                <a:latin typeface="Calibri"/>
                <a:ea typeface="Arial"/>
              </a:rPr>
              <a:t>более 200 000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CustomShape 6"/>
          <p:cNvSpPr/>
          <p:nvPr/>
        </p:nvSpPr>
        <p:spPr>
          <a:xfrm>
            <a:off x="5410080" y="2362320"/>
            <a:ext cx="2286000" cy="703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4000" spc="-1" strike="noStrike">
                <a:solidFill>
                  <a:srgbClr val="0c04b6"/>
                </a:solidFill>
                <a:latin typeface="Times New Roman"/>
                <a:ea typeface="Arial"/>
              </a:rPr>
              <a:t>68 000</a:t>
            </a:r>
            <a:endParaRPr b="0" lang="en-US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CustomShape 7"/>
          <p:cNvSpPr/>
          <p:nvPr/>
        </p:nvSpPr>
        <p:spPr>
          <a:xfrm>
            <a:off x="0" y="152280"/>
            <a:ext cx="9144000" cy="1068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200" spc="-1" strike="noStrike">
                <a:solidFill>
                  <a:srgbClr val="000066"/>
                </a:solidFill>
                <a:latin typeface="Calibri"/>
                <a:ea typeface="Arial"/>
              </a:rPr>
              <a:t>Реальная картина эпидемии 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3200" spc="-1" strike="noStrike">
                <a:solidFill>
                  <a:srgbClr val="000066"/>
                </a:solidFill>
                <a:latin typeface="Calibri"/>
                <a:ea typeface="Arial"/>
              </a:rPr>
              <a:t>ВИЧ-инфекции 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CustomShape 8"/>
          <p:cNvSpPr/>
          <p:nvPr/>
        </p:nvSpPr>
        <p:spPr>
          <a:xfrm>
            <a:off x="190440" y="5029200"/>
            <a:ext cx="8763120" cy="1313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tabLst>
                <a:tab algn="l" pos="0"/>
                <a:tab algn="l" pos="44748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480"/>
                <a:tab algn="l" pos="6287760"/>
                <a:tab algn="l" pos="6737040"/>
                <a:tab algn="l" pos="7186320"/>
                <a:tab algn="l" pos="7635600"/>
                <a:tab algn="l" pos="8084880"/>
                <a:tab algn="l" pos="8534160"/>
                <a:tab algn="l" pos="8983440"/>
                <a:tab algn="l" pos="8985240"/>
                <a:tab algn="l" pos="9434160"/>
                <a:tab algn="l" pos="9883440"/>
                <a:tab algn="l" pos="10332720"/>
                <a:tab algn="l" pos="1078200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Calibri"/>
              </a:rPr>
              <a:t>Причины: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buClr>
                <a:srgbClr val="ffffff"/>
              </a:buClr>
              <a:buFont typeface="Arial"/>
              <a:buChar char="•"/>
              <a:tabLst>
                <a:tab algn="l" pos="0"/>
                <a:tab algn="l" pos="44748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480"/>
                <a:tab algn="l" pos="6287760"/>
                <a:tab algn="l" pos="6737040"/>
                <a:tab algn="l" pos="7186320"/>
                <a:tab algn="l" pos="7635600"/>
                <a:tab algn="l" pos="8084880"/>
                <a:tab algn="l" pos="8534160"/>
                <a:tab algn="l" pos="8983440"/>
                <a:tab algn="l" pos="8985240"/>
                <a:tab algn="l" pos="9434160"/>
                <a:tab algn="l" pos="9883440"/>
                <a:tab algn="l" pos="10332720"/>
                <a:tab algn="l" pos="1078200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ffffff"/>
                </a:solidFill>
                <a:latin typeface="Calibri"/>
              </a:rPr>
              <a:t>низкий уровень информированности о проблеме ВИЧ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buClr>
                <a:srgbClr val="ffffff"/>
              </a:buClr>
              <a:buFont typeface="Arial"/>
              <a:buChar char="•"/>
              <a:tabLst>
                <a:tab algn="l" pos="0"/>
                <a:tab algn="l" pos="44748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480"/>
                <a:tab algn="l" pos="6287760"/>
                <a:tab algn="l" pos="6737040"/>
                <a:tab algn="l" pos="7186320"/>
                <a:tab algn="l" pos="7635600"/>
                <a:tab algn="l" pos="8084880"/>
                <a:tab algn="l" pos="8534160"/>
                <a:tab algn="l" pos="8983440"/>
                <a:tab algn="l" pos="8985240"/>
                <a:tab algn="l" pos="9434160"/>
                <a:tab algn="l" pos="9883440"/>
                <a:tab algn="l" pos="10332720"/>
                <a:tab algn="l" pos="1078200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ffffff"/>
                </a:solidFill>
                <a:latin typeface="Calibri"/>
              </a:rPr>
              <a:t>недостаточный уровень обследования на ВИЧ 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buClr>
                <a:srgbClr val="ffffff"/>
              </a:buClr>
              <a:buFont typeface="Arial"/>
              <a:buChar char="•"/>
              <a:tabLst>
                <a:tab algn="l" pos="0"/>
                <a:tab algn="l" pos="447480"/>
                <a:tab algn="l" pos="896760"/>
                <a:tab algn="l" pos="1346040"/>
                <a:tab algn="l" pos="1795320"/>
                <a:tab algn="l" pos="2244600"/>
                <a:tab algn="l" pos="2693880"/>
                <a:tab algn="l" pos="3143160"/>
                <a:tab algn="l" pos="3592440"/>
                <a:tab algn="l" pos="4041720"/>
                <a:tab algn="l" pos="4491000"/>
                <a:tab algn="l" pos="4940280"/>
                <a:tab algn="l" pos="5389560"/>
                <a:tab algn="l" pos="5838480"/>
                <a:tab algn="l" pos="6287760"/>
                <a:tab algn="l" pos="6737040"/>
                <a:tab algn="l" pos="7186320"/>
                <a:tab algn="l" pos="7635600"/>
                <a:tab algn="l" pos="8084880"/>
                <a:tab algn="l" pos="8534160"/>
                <a:tab algn="l" pos="8983440"/>
                <a:tab algn="l" pos="8985240"/>
                <a:tab algn="l" pos="9434160"/>
                <a:tab algn="l" pos="9883440"/>
                <a:tab algn="l" pos="10332720"/>
                <a:tab algn="l" pos="10782000"/>
              </a:tabLst>
            </a:pPr>
            <a:r>
              <a:rPr b="1" lang="ru-RU" sz="20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ru-RU" sz="2000" spc="-1" strike="noStrike">
                <a:solidFill>
                  <a:srgbClr val="ffffff"/>
                </a:solidFill>
                <a:latin typeface="Calibri"/>
              </a:rPr>
              <a:t>труднодоступность обследования в лечебных учреждениях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ct 1"/>
          <p:cNvGraphicFramePr/>
          <p:nvPr/>
        </p:nvGraphicFramePr>
        <p:xfrm>
          <a:off x="139680" y="922320"/>
          <a:ext cx="8724960" cy="379728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86" name="Диаграмма 4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139680" y="922320"/>
                    <a:ext cx="8724960" cy="379728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87" name="CustomShape 2"/>
          <p:cNvSpPr/>
          <p:nvPr/>
        </p:nvSpPr>
        <p:spPr>
          <a:xfrm>
            <a:off x="0" y="115920"/>
            <a:ext cx="914400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760000"/>
                </a:solidFill>
                <a:latin typeface="Arial"/>
              </a:rPr>
              <a:t>Динамика первичной заболеваемости ВИЧ-инфекцией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760000"/>
                </a:solidFill>
                <a:latin typeface="Arial"/>
              </a:rPr>
              <a:t>в Свердловской области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250920" y="4941720"/>
            <a:ext cx="8748720" cy="398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marL="342720" indent="-342720">
              <a:lnSpc>
                <a:spcPct val="100000"/>
              </a:lnSpc>
              <a:buClr>
                <a:srgbClr val="000000"/>
              </a:buClr>
              <a:buFont typeface="Wingdings" charset="2"/>
              <a:buChar char="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Снижение первичной заболеваемости </a:t>
            </a:r>
            <a:r>
              <a:rPr b="1" lang="en-US" sz="2000" spc="-1" strike="noStrike">
                <a:solidFill>
                  <a:srgbClr val="c00000"/>
                </a:solidFill>
                <a:latin typeface="Arial"/>
              </a:rPr>
              <a:t>с 2015 года - в 2,3 раза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CustomShape 4"/>
          <p:cNvSpPr/>
          <p:nvPr/>
        </p:nvSpPr>
        <p:spPr>
          <a:xfrm>
            <a:off x="7640640" y="1916280"/>
            <a:ext cx="1503360" cy="82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cc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200" spc="-1" strike="noStrike">
                <a:solidFill>
                  <a:srgbClr val="c00000"/>
                </a:solidFill>
                <a:latin typeface="Arial"/>
              </a:rPr>
              <a:t>3 440 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200" spc="-1" strike="noStrike">
                <a:solidFill>
                  <a:srgbClr val="c00000"/>
                </a:solidFill>
                <a:latin typeface="Arial"/>
              </a:rPr>
              <a:t>случаев ВИЧ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200" spc="-1" strike="noStrike">
                <a:solidFill>
                  <a:srgbClr val="c00000"/>
                </a:solidFill>
                <a:latin typeface="Arial"/>
              </a:rPr>
              <a:t>на 1,3% ниже 2020г.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1D829B50-107A-40D4-83AA-5C0453218024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CustomShape 6"/>
          <p:cNvSpPr/>
          <p:nvPr/>
        </p:nvSpPr>
        <p:spPr>
          <a:xfrm>
            <a:off x="7635960" y="3127320"/>
            <a:ext cx="1503360" cy="82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00206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200" spc="-1" strike="noStrike">
                <a:solidFill>
                  <a:srgbClr val="002060"/>
                </a:solidFill>
                <a:latin typeface="Arial"/>
              </a:rPr>
              <a:t>71 019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200" spc="-1" strike="noStrike">
                <a:solidFill>
                  <a:srgbClr val="002060"/>
                </a:solidFill>
                <a:latin typeface="Arial"/>
              </a:rPr>
              <a:t>случаев ВИЧ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1200" spc="-1" strike="noStrike">
                <a:solidFill>
                  <a:srgbClr val="002060"/>
                </a:solidFill>
                <a:latin typeface="Arial"/>
              </a:rPr>
              <a:t>на 1,4% ниже 2020г.</a:t>
            </a:r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92" name="Line 7"/>
          <p:cNvCxnSpPr/>
          <p:nvPr/>
        </p:nvCxnSpPr>
        <p:spPr>
          <a:xfrm>
            <a:off x="7095960" y="2266560"/>
            <a:ext cx="432720" cy="1080"/>
          </a:xfrm>
          <a:prstGeom prst="straightConnector1">
            <a:avLst/>
          </a:prstGeom>
          <a:ln w="22320">
            <a:solidFill>
              <a:srgbClr val="c00000"/>
            </a:solidFill>
            <a:miter/>
            <a:tailEnd len="med" type="arrow" w="med"/>
          </a:ln>
        </p:spPr>
      </p:cxnSp>
      <p:cxnSp>
        <p:nvCxnSpPr>
          <p:cNvPr id="93" name="Line 8"/>
          <p:cNvCxnSpPr/>
          <p:nvPr/>
        </p:nvCxnSpPr>
        <p:spPr>
          <a:xfrm>
            <a:off x="7095960" y="3428640"/>
            <a:ext cx="432720" cy="1080"/>
          </a:xfrm>
          <a:prstGeom prst="straightConnector1">
            <a:avLst/>
          </a:prstGeom>
          <a:ln w="22320">
            <a:solidFill>
              <a:srgbClr val="002060"/>
            </a:solidFill>
            <a:miter/>
            <a:tailEnd len="med" type="arrow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Table 1"/>
          <p:cNvGraphicFramePr/>
          <p:nvPr/>
        </p:nvGraphicFramePr>
        <p:xfrm>
          <a:off x="255600" y="770040"/>
          <a:ext cx="4329000" cy="5981760"/>
        </p:xfrm>
        <a:graphic>
          <a:graphicData uri="http://schemas.openxmlformats.org/drawingml/2006/table">
            <a:tbl>
              <a:tblPr/>
              <a:tblGrid>
                <a:gridCol w="873000"/>
                <a:gridCol w="1656000"/>
                <a:gridCol w="1800000"/>
              </a:tblGrid>
              <a:tr h="48744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Место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Территория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Показатель на 100  тыс. нас.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7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Верхний Тагил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191,4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Красноуральск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182,8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887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Кировград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133,1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905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Шалинский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129,1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Туринск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123,3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solidFill>
                      <a:srgbClr val="ffff00"/>
                    </a:solidFill>
                  </a:tcPr>
                </a:tc>
              </a:tr>
              <a:tr h="2887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Горноуральский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120,5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Каменский ГО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118,8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7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8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Тавда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117,1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9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Первоуральск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115,6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10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Дегтярск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114,8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905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11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Ревда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114,0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7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12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Бисерть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111,0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13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Сухой Лог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110,6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7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14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Артемовский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109,2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15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Невьянск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104,1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7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16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Ачит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103,5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905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17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Сосьва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102,5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18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Карпинск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100,8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19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Полевской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100,6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5" name="Table 2"/>
          <p:cNvGraphicFramePr/>
          <p:nvPr/>
        </p:nvGraphicFramePr>
        <p:xfrm>
          <a:off x="4716360" y="733320"/>
          <a:ext cx="4248360" cy="6043680"/>
        </p:xfrm>
        <a:graphic>
          <a:graphicData uri="http://schemas.openxmlformats.org/drawingml/2006/table">
            <a:tbl>
              <a:tblPr/>
              <a:tblGrid>
                <a:gridCol w="792360"/>
                <a:gridCol w="1800000"/>
                <a:gridCol w="1656000"/>
              </a:tblGrid>
              <a:tr h="48744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Место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Территория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Показатель на 100 тыс. нас.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20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Реж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99,8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7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21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Белоярский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99,1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22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Богданович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97,9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7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23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В.Салда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95,2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905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24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Качканар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94,5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25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Североуральск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93,3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7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26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Нижний Тагил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91,0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27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Верхняя Пышма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90,9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28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Верхотурский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89,8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7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29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Кушва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89,2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905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Times New Roman"/>
                        </a:rPr>
                        <a:t>30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Тугулым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87,9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Arial"/>
                        </a:rPr>
                        <a:t>31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Нижняя Салда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85,2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87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Arial"/>
                        </a:rPr>
                        <a:t>32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г. К.-Уральский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84,6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509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Arial"/>
                        </a:rPr>
                        <a:t>33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Н.Тура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84,5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8908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Arial"/>
                        </a:rPr>
                        <a:t>34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Талица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Times New Roman"/>
                        </a:rPr>
                        <a:t>84,4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5236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Arial"/>
                        </a:rPr>
                        <a:t>35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Пышма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83,8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5056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Arial"/>
                        </a:rPr>
                        <a:t>36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Краснотурьинск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83,4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527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Arial"/>
                        </a:rPr>
                        <a:t>37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ru-RU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Рефтинский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82,1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5056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Arial"/>
                        </a:rPr>
                        <a:t>38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Нижние Серги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81,4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50920"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1" lang="en-US" sz="1600" spc="-1" strike="noStrike">
                          <a:solidFill>
                            <a:srgbClr val="cc0000"/>
                          </a:solidFill>
                          <a:latin typeface="Arial"/>
                          <a:ea typeface="Arial"/>
                        </a:rPr>
                        <a:t>39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Асбест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52560" rIns="52560" tIns="0" bIns="0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  <a:tab algn="l" pos="914400"/>
                          <a:tab algn="l" pos="1828800"/>
                          <a:tab algn="l" pos="2743200"/>
                          <a:tab algn="l" pos="3657600"/>
                          <a:tab algn="l" pos="4572000"/>
                          <a:tab algn="l" pos="5486400"/>
                          <a:tab algn="l" pos="6400800"/>
                          <a:tab algn="l" pos="7315200"/>
                          <a:tab algn="l" pos="8229600"/>
                          <a:tab algn="l" pos="9144000"/>
                          <a:tab algn="l" pos="10058400"/>
                        </a:tabLst>
                      </a:pPr>
                      <a:r>
                        <a:rPr b="0" lang="en-US" sz="1600" spc="-1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</a:rPr>
                        <a:t>79,8</a:t>
                      </a:r>
                      <a:endParaRPr b="0" lang="en-US" sz="1600" spc="-1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560" marR="52560">
                    <a:lnL w="5760">
                      <a:solidFill>
                        <a:srgbClr val="000000"/>
                      </a:solidFill>
                    </a:lnL>
                    <a:lnR w="5760">
                      <a:solidFill>
                        <a:srgbClr val="000000"/>
                      </a:solidFill>
                    </a:lnR>
                    <a:lnT w="5760">
                      <a:solidFill>
                        <a:srgbClr val="000000"/>
                      </a:solidFill>
                    </a:lnT>
                    <a:lnB w="576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6" name="CustomShape 3"/>
          <p:cNvSpPr/>
          <p:nvPr/>
        </p:nvSpPr>
        <p:spPr>
          <a:xfrm>
            <a:off x="12600" y="0"/>
            <a:ext cx="9144000" cy="764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200" spc="-1" strike="noStrike">
                <a:solidFill>
                  <a:srgbClr val="760000"/>
                </a:solidFill>
                <a:latin typeface="Arial"/>
              </a:rPr>
              <a:t>Первичная заболеваемость ВИЧ-инфекцией в 2021 году выше областного показателя в 39 территориях </a:t>
            </a:r>
            <a:endParaRPr b="0" lang="en-US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CustomShape 4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C8DB36CB-7C06-46B3-B372-034D9595F711}" type="slidenum">
              <a:rPr b="0" lang="en-US" sz="1200" spc="-1" strike="noStrike">
                <a:solidFill>
                  <a:srgbClr val="898989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81000" y="115920"/>
            <a:ext cx="9036000" cy="82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760000"/>
                </a:solidFill>
                <a:latin typeface="Arial"/>
              </a:rPr>
              <a:t>Рост заболеваемости ВИЧ-инфекции </a:t>
            </a:r>
            <a:r>
              <a:rPr b="1" lang="en-US" sz="2400" spc="-1" strike="noStrike" u="sng">
                <a:solidFill>
                  <a:srgbClr val="760000"/>
                </a:solidFill>
                <a:uFillTx/>
                <a:latin typeface="Arial"/>
              </a:rPr>
              <a:t>более, чем на 20%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en-US" sz="2400" spc="-1" strike="noStrike">
                <a:solidFill>
                  <a:srgbClr val="760000"/>
                </a:solidFill>
                <a:latin typeface="Arial"/>
              </a:rPr>
              <a:t> </a:t>
            </a:r>
            <a:r>
              <a:rPr b="1" lang="en-US" sz="2400" spc="-1" strike="noStrike">
                <a:solidFill>
                  <a:srgbClr val="760000"/>
                </a:solidFill>
                <a:latin typeface="Arial"/>
              </a:rPr>
              <a:t>в 12 муниципальных образованиях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9" name="Диаграмма 4" descr=""/>
          <p:cNvPicPr/>
          <p:nvPr/>
        </p:nvPicPr>
        <p:blipFill>
          <a:blip r:embed="rId1"/>
          <a:stretch/>
        </p:blipFill>
        <p:spPr>
          <a:xfrm>
            <a:off x="849240" y="1074600"/>
            <a:ext cx="7661520" cy="5607360"/>
          </a:xfrm>
          <a:prstGeom prst="rect">
            <a:avLst/>
          </a:prstGeom>
          <a:ln w="0">
            <a:noFill/>
          </a:ln>
        </p:spPr>
      </p:pic>
      <p:sp>
        <p:nvSpPr>
          <p:cNvPr id="100" name="CustomShape 2"/>
          <p:cNvSpPr/>
          <p:nvPr/>
        </p:nvSpPr>
        <p:spPr>
          <a:xfrm>
            <a:off x="6553080" y="6356520"/>
            <a:ext cx="213372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1090D179-AE25-463B-A968-19F6E56F21B6}" type="slidenum">
              <a:rPr b="1" lang="en-US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7920" y="76320"/>
            <a:ext cx="9144000" cy="52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62141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ffffff"/>
                </a:solidFill>
                <a:latin typeface="Arial"/>
                <a:ea typeface="Arial"/>
              </a:rPr>
              <a:t>ВИЧ-инфекция в Екатеринбурге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0" y="762120"/>
            <a:ext cx="9144000" cy="914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3" name="Object 3"/>
          <p:cNvGraphicFramePr/>
          <p:nvPr/>
        </p:nvGraphicFramePr>
        <p:xfrm>
          <a:off x="57240" y="3205080"/>
          <a:ext cx="8724960" cy="322920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104" name="Диаграмма 10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57240" y="3205080"/>
                    <a:ext cx="8724960" cy="3229200"/>
                  </a:xfrm>
                  <a:prstGeom prst="rect">
                    <a:avLst/>
                  </a:prstGeom>
                  <a:ln w="0">
                    <a:noFill/>
                  </a:ln>
                </p:spPr>
              </p:pic>
            </p:oleObj>
          </a:graphicData>
        </a:graphic>
      </p:graphicFrame>
      <p:sp>
        <p:nvSpPr>
          <p:cNvPr id="105" name="CustomShape 4"/>
          <p:cNvSpPr/>
          <p:nvPr/>
        </p:nvSpPr>
        <p:spPr>
          <a:xfrm>
            <a:off x="0" y="631800"/>
            <a:ext cx="9136080" cy="2187720"/>
          </a:xfrm>
          <a:prstGeom prst="rect">
            <a:avLst/>
          </a:prstGeom>
          <a:blipFill rotWithShape="0">
            <a:blip r:embed="rId3"/>
            <a:tile/>
          </a:blipFill>
          <a:ln w="9360">
            <a:solidFill>
              <a:srgbClr val="621414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ctr"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200" spc="-1" strike="noStrike">
                <a:solidFill>
                  <a:srgbClr val="800000"/>
                </a:solidFill>
                <a:latin typeface="Calibri"/>
              </a:rPr>
              <a:t> </a:t>
            </a:r>
            <a:r>
              <a:rPr b="1" lang="ru-RU" sz="2400" spc="-1" strike="noStrike">
                <a:solidFill>
                  <a:srgbClr val="800000"/>
                </a:solidFill>
                <a:latin typeface="Arial"/>
              </a:rPr>
              <a:t>На 31.12.2021 - людей, живущих с ВИЧ – </a:t>
            </a:r>
            <a:r>
              <a:rPr b="1" lang="ru-RU" sz="2400" spc="-1" strike="noStrike">
                <a:solidFill>
                  <a:srgbClr val="660033"/>
                </a:solidFill>
                <a:latin typeface="Arial"/>
              </a:rPr>
              <a:t>23 041 чел.</a:t>
            </a:r>
            <a:r>
              <a:rPr b="1" lang="ru-RU" sz="2400" spc="-1" strike="noStrike">
                <a:solidFill>
                  <a:srgbClr val="c00000"/>
                </a:solidFill>
                <a:latin typeface="Arial"/>
              </a:rPr>
              <a:t>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002060"/>
                </a:solidFill>
                <a:latin typeface="Arial"/>
              </a:rPr>
              <a:t>Уровень пораженности 1,5 % (каждый 67)    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800000"/>
                </a:solidFill>
                <a:latin typeface="Arial"/>
              </a:rPr>
              <a:t>В 2021 г. выявлено </a:t>
            </a:r>
            <a:r>
              <a:rPr b="1" lang="ru-RU" sz="2400" spc="-1" strike="noStrike" u="sng">
                <a:solidFill>
                  <a:srgbClr val="800000"/>
                </a:solidFill>
                <a:uFillTx/>
                <a:latin typeface="Arial"/>
              </a:rPr>
              <a:t>918 новых случаев ВИЧ-инфекции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400" spc="-1" strike="noStrike">
                <a:solidFill>
                  <a:srgbClr val="800000"/>
                </a:solidFill>
                <a:latin typeface="Arial"/>
              </a:rPr>
              <a:t>Первичная заболеваемость 60,3 на 100 тыс. населения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i="1" lang="ru-RU" sz="2400" spc="-1" strike="noStrike">
                <a:solidFill>
                  <a:srgbClr val="800000"/>
                </a:solidFill>
                <a:latin typeface="Arial"/>
              </a:rPr>
              <a:t>(СО – 82,3)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CustomShape 5"/>
          <p:cNvSpPr/>
          <p:nvPr/>
        </p:nvSpPr>
        <p:spPr>
          <a:xfrm>
            <a:off x="1371600" y="2873520"/>
            <a:ext cx="6781680" cy="947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ru-RU" sz="2800" spc="-1" strike="noStrike">
                <a:solidFill>
                  <a:srgbClr val="002060"/>
                </a:solidFill>
                <a:latin typeface="Arial"/>
                <a:ea typeface="Arial"/>
              </a:rPr>
              <a:t>Ежегодная динамика заболеваемости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CustomShape 6"/>
          <p:cNvSpPr/>
          <p:nvPr/>
        </p:nvSpPr>
        <p:spPr>
          <a:xfrm>
            <a:off x="6400800" y="3713040"/>
            <a:ext cx="2438280" cy="2087640"/>
          </a:xfrm>
          <a:prstGeom prst="ellipse">
            <a:avLst/>
          </a:prstGeom>
          <a:noFill/>
          <a:ln w="19080">
            <a:solidFill>
              <a:srgbClr val="a50021"/>
            </a:solidFill>
            <a:miter/>
          </a:ln>
        </p:spPr>
        <p:style>
          <a:lnRef idx="0"/>
          <a:fillRef idx="0"/>
          <a:effectRef idx="0"/>
          <a:fontRef idx="minor"/>
        </p:style>
      </p:sp>
      <p:cxnSp>
        <p:nvCxnSpPr>
          <p:cNvPr id="108" name="Line 7"/>
          <p:cNvCxnSpPr/>
          <p:nvPr/>
        </p:nvCxnSpPr>
        <p:spPr>
          <a:xfrm>
            <a:off x="7238880" y="4229280"/>
            <a:ext cx="1372320" cy="419760"/>
          </a:xfrm>
          <a:prstGeom prst="straightConnector1">
            <a:avLst/>
          </a:prstGeom>
          <a:ln w="28440">
            <a:solidFill>
              <a:srgbClr val="000000"/>
            </a:solidFill>
            <a:miter/>
            <a:tailEnd len="med" type="triangle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3729</TotalTime>
  <Application>LibreOffice/7.0.6.2$Linux_X86_64 LibreOffice_project/00$Build-2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2018-05-03T13:53:25Z</dcterms:created>
  <dc:creator>Прохорова Ольга Геннадьевна</dc:creator>
  <dc:description/>
  <dc:language>en-US</dc:language>
  <cp:lastModifiedBy>babykina</cp:lastModifiedBy>
  <dcterms:modified xsi:type="dcterms:W3CDTF">2022-09-20T09:07:41Z</dcterms:modified>
  <cp:revision>133</cp:revision>
  <dc:subject/>
  <dc:title>Презентация PowerPoint</dc:title>
</cp:coreProperties>
</file>