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66" r:id="rId3"/>
    <p:sldId id="257" r:id="rId4"/>
    <p:sldId id="281" r:id="rId5"/>
    <p:sldId id="280" r:id="rId6"/>
    <p:sldId id="270" r:id="rId7"/>
    <p:sldId id="283" r:id="rId8"/>
    <p:sldId id="273" r:id="rId9"/>
    <p:sldId id="277" r:id="rId10"/>
    <p:sldId id="284" r:id="rId11"/>
    <p:sldId id="285" r:id="rId12"/>
    <p:sldId id="286" r:id="rId13"/>
  </p:sldIdLst>
  <p:sldSz cx="7561263" cy="1080135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734" y="-258"/>
      </p:cViewPr>
      <p:guideLst>
        <p:guide orient="horz" pos="3402"/>
        <p:guide pos="238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D0E3E-8351-4820-8149-4629FD961A47}" type="datetimeFigureOut">
              <a:rPr lang="ru-RU" smtClean="0"/>
              <a:pPr/>
              <a:t>04.12.2017</a:t>
            </a:fld>
            <a:endParaRPr lang="ru-RU"/>
          </a:p>
        </p:txBody>
      </p:sp>
      <p:sp>
        <p:nvSpPr>
          <p:cNvPr id="4" name="Образ слайда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DE954-03D1-4CE0-8376-B8E7DC43FC84}" type="slidenum">
              <a:rPr lang="ru-RU" smtClean="0"/>
              <a:pPr/>
              <a:t>‹#›</a:t>
            </a:fld>
            <a:endParaRPr lang="ru-RU"/>
          </a:p>
        </p:txBody>
      </p:sp>
    </p:spTree>
    <p:extLst>
      <p:ext uri="{BB962C8B-B14F-4D97-AF65-F5344CB8AC3E}">
        <p14:creationId xmlns:p14="http://schemas.microsoft.com/office/powerpoint/2010/main" xmlns="" val="211564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55420"/>
            <a:ext cx="6427074" cy="23152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120765"/>
            <a:ext cx="5292884" cy="27603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229029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39569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534133" y="680086"/>
            <a:ext cx="1405923" cy="1451681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12427" y="680086"/>
            <a:ext cx="4095684" cy="1451681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311657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55420"/>
            <a:ext cx="6427074" cy="23152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120765"/>
            <a:ext cx="5292884" cy="27603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6280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7124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7" y="6940868"/>
            <a:ext cx="6427074" cy="2145268"/>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97287" y="4578074"/>
            <a:ext cx="6427074" cy="2362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9910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12428" y="3970497"/>
            <a:ext cx="2750147" cy="11226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188595" y="3970497"/>
            <a:ext cx="2751460" cy="11226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88853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5"/>
            <a:ext cx="6805137" cy="180022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3" y="2417803"/>
            <a:ext cx="3340871" cy="1007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78063" y="3425428"/>
            <a:ext cx="3340871" cy="62232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417803"/>
            <a:ext cx="3342183" cy="1007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41017" y="3425428"/>
            <a:ext cx="3342183" cy="62232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1104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90421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3322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30054"/>
            <a:ext cx="2487603" cy="183022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956244" y="430055"/>
            <a:ext cx="4226956" cy="92186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60283"/>
            <a:ext cx="2487603" cy="7388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0580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20244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560945"/>
            <a:ext cx="4536758" cy="89261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82060" y="965121"/>
            <a:ext cx="4536758" cy="64808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482060" y="8453557"/>
            <a:ext cx="4536758" cy="1267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36101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8016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534133" y="680086"/>
            <a:ext cx="1405923" cy="1451681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12427" y="680086"/>
            <a:ext cx="4095684" cy="1451681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0474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7" y="6940868"/>
            <a:ext cx="6427074" cy="2145268"/>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97287" y="4578074"/>
            <a:ext cx="6427074" cy="2362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75483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12428" y="3970497"/>
            <a:ext cx="2750147" cy="11226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188595" y="3970497"/>
            <a:ext cx="2751460" cy="11226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283625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5"/>
            <a:ext cx="6805137" cy="180022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3" y="2417803"/>
            <a:ext cx="3340871" cy="1007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78063" y="3425428"/>
            <a:ext cx="3340871" cy="62232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417803"/>
            <a:ext cx="3342183" cy="1007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41017" y="3425428"/>
            <a:ext cx="3342183" cy="62232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146206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160501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90530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30054"/>
            <a:ext cx="2487603" cy="183022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956244" y="430055"/>
            <a:ext cx="4226956" cy="92186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60283"/>
            <a:ext cx="2487603" cy="7388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33680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560945"/>
            <a:ext cx="4536758" cy="89261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82060" y="965121"/>
            <a:ext cx="4536758" cy="64808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482060" y="8453557"/>
            <a:ext cx="4536758" cy="1267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B4FA9E-57D6-402D-AA89-D72903541C0E}" type="datetimeFigureOut">
              <a:rPr lang="ru-RU" smtClean="0"/>
              <a:pPr/>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286049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5"/>
            <a:ext cx="6805137" cy="1800225"/>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520316"/>
            <a:ext cx="6805137" cy="71283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10011252"/>
            <a:ext cx="1764295" cy="575072"/>
          </a:xfrm>
          <a:prstGeom prst="rect">
            <a:avLst/>
          </a:prstGeom>
        </p:spPr>
        <p:txBody>
          <a:bodyPr vert="horz" lIns="91440" tIns="45720" rIns="91440" bIns="45720" rtlCol="0" anchor="ctr"/>
          <a:lstStyle>
            <a:lvl1pPr algn="l">
              <a:defRPr sz="1200">
                <a:solidFill>
                  <a:schemeClr val="tx1">
                    <a:tint val="75000"/>
                  </a:schemeClr>
                </a:solidFill>
              </a:defRPr>
            </a:lvl1pPr>
          </a:lstStyle>
          <a:p>
            <a:fld id="{79B4FA9E-57D6-402D-AA89-D72903541C0E}" type="datetimeFigureOut">
              <a:rPr lang="ru-RU" smtClean="0"/>
              <a:pPr/>
              <a:t>04.12.2017</a:t>
            </a:fld>
            <a:endParaRPr lang="ru-RU"/>
          </a:p>
        </p:txBody>
      </p:sp>
      <p:sp>
        <p:nvSpPr>
          <p:cNvPr id="5" name="Нижний колонтитул 4"/>
          <p:cNvSpPr>
            <a:spLocks noGrp="1"/>
          </p:cNvSpPr>
          <p:nvPr>
            <p:ph type="ftr" sz="quarter" idx="3"/>
          </p:nvPr>
        </p:nvSpPr>
        <p:spPr>
          <a:xfrm>
            <a:off x="2583432" y="10011252"/>
            <a:ext cx="2394400" cy="5750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10011252"/>
            <a:ext cx="1764295" cy="575072"/>
          </a:xfrm>
          <a:prstGeom prst="rect">
            <a:avLst/>
          </a:prstGeom>
        </p:spPr>
        <p:txBody>
          <a:bodyPr vert="horz" lIns="91440" tIns="45720" rIns="91440" bIns="45720" rtlCol="0" anchor="ctr"/>
          <a:lstStyle>
            <a:lvl1pPr algn="r">
              <a:defRPr sz="1200">
                <a:solidFill>
                  <a:schemeClr val="tx1">
                    <a:tint val="75000"/>
                  </a:schemeClr>
                </a:solidFill>
              </a:defRPr>
            </a:lvl1pPr>
          </a:lstStyle>
          <a:p>
            <a:fld id="{E0FD3B38-C585-4616-921F-F63A5358E384}" type="slidenum">
              <a:rPr lang="ru-RU" smtClean="0"/>
              <a:pPr/>
              <a:t>‹#›</a:t>
            </a:fld>
            <a:endParaRPr lang="ru-RU"/>
          </a:p>
        </p:txBody>
      </p:sp>
    </p:spTree>
    <p:extLst>
      <p:ext uri="{BB962C8B-B14F-4D97-AF65-F5344CB8AC3E}">
        <p14:creationId xmlns:p14="http://schemas.microsoft.com/office/powerpoint/2010/main" xmlns="" val="3642321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5"/>
            <a:ext cx="6805137" cy="1800225"/>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520316"/>
            <a:ext cx="6805137" cy="71283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10011252"/>
            <a:ext cx="1764295" cy="575072"/>
          </a:xfrm>
          <a:prstGeom prst="rect">
            <a:avLst/>
          </a:prstGeom>
        </p:spPr>
        <p:txBody>
          <a:bodyPr vert="horz" lIns="91440" tIns="45720" rIns="91440" bIns="45720" rtlCol="0" anchor="ctr"/>
          <a:lstStyle>
            <a:lvl1pPr algn="l">
              <a:defRPr sz="1200">
                <a:solidFill>
                  <a:schemeClr val="tx1">
                    <a:tint val="75000"/>
                  </a:schemeClr>
                </a:solidFill>
              </a:defRPr>
            </a:lvl1pPr>
          </a:lstStyle>
          <a:p>
            <a:fld id="{79B4FA9E-57D6-402D-AA89-D72903541C0E}" type="datetimeFigureOut">
              <a:rPr lang="ru-RU">
                <a:solidFill>
                  <a:prstClr val="black">
                    <a:tint val="75000"/>
                  </a:prstClr>
                </a:solidFill>
              </a:rPr>
              <a:pPr/>
              <a:t>04.12.2017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2583432" y="10011252"/>
            <a:ext cx="2394400" cy="5750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5418905" y="10011252"/>
            <a:ext cx="1764295" cy="575072"/>
          </a:xfrm>
          <a:prstGeom prst="rect">
            <a:avLst/>
          </a:prstGeom>
        </p:spPr>
        <p:txBody>
          <a:bodyPr vert="horz" lIns="91440" tIns="45720" rIns="91440" bIns="45720" rtlCol="0" anchor="ctr"/>
          <a:lstStyle>
            <a:lvl1pPr algn="r">
              <a:defRPr sz="1200">
                <a:solidFill>
                  <a:schemeClr val="tx1">
                    <a:tint val="75000"/>
                  </a:schemeClr>
                </a:solidFill>
              </a:defRPr>
            </a:lvl1pPr>
          </a:lstStyle>
          <a:p>
            <a:fld id="{E0FD3B38-C585-4616-921F-F63A5358E38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38827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045" y="257139"/>
            <a:ext cx="6805137" cy="1399120"/>
          </a:xfrm>
          <a:solidFill>
            <a:schemeClr val="accent2">
              <a:lumMod val="40000"/>
              <a:lumOff val="60000"/>
            </a:schemeClr>
          </a:solidFill>
        </p:spPr>
        <p:txBody>
          <a:bodyPr>
            <a:normAutofit fontScale="90000"/>
          </a:bodyPr>
          <a:lstStyle/>
          <a:p>
            <a:pPr fontAlgn="base"/>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4900" dirty="0" smtClean="0">
                <a:latin typeface="Times New Roman" pitchFamily="18" charset="0"/>
                <a:cs typeface="Times New Roman" pitchFamily="18" charset="0"/>
              </a:rPr>
              <a:t> </a:t>
            </a:r>
            <a:r>
              <a:rPr lang="ru-RU" sz="6000" b="1" dirty="0" smtClean="0">
                <a:latin typeface="Times New Roman" pitchFamily="18" charset="0"/>
                <a:cs typeface="Times New Roman" pitchFamily="18" charset="0"/>
              </a:rPr>
              <a:t>Пекарь</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4000" dirty="0"/>
          </a:p>
        </p:txBody>
      </p:sp>
      <p:sp>
        <p:nvSpPr>
          <p:cNvPr id="5" name="TextBox 4"/>
          <p:cNvSpPr txBox="1"/>
          <p:nvPr/>
        </p:nvSpPr>
        <p:spPr>
          <a:xfrm>
            <a:off x="252239" y="6480796"/>
            <a:ext cx="7143800" cy="5170646"/>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Присваиваемая квалификация  </a:t>
            </a:r>
          </a:p>
          <a:p>
            <a:pPr>
              <a:buFont typeface="Wingdings" pitchFamily="2" charset="2"/>
              <a:buChar char="Ø"/>
            </a:pP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a:t>
            </a:r>
            <a:r>
              <a:rPr lang="ru-RU" sz="2400" dirty="0" smtClean="0">
                <a:latin typeface="Times New Roman" pitchFamily="18" charset="0"/>
                <a:ea typeface="Calibri"/>
                <a:cs typeface="Times New Roman" pitchFamily="18" charset="0"/>
              </a:rPr>
              <a:t>екарь 3 разряда</a:t>
            </a:r>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Срок обучения </a:t>
            </a:r>
          </a:p>
          <a:p>
            <a:pPr>
              <a:buFont typeface="Wingdings" pitchFamily="2" charset="2"/>
              <a:buChar char="Ø"/>
            </a:pPr>
            <a:r>
              <a:rPr lang="ru-RU" sz="2400" dirty="0" smtClean="0">
                <a:latin typeface="Times New Roman" pitchFamily="18" charset="0"/>
                <a:cs typeface="Times New Roman" pitchFamily="18" charset="0"/>
              </a:rPr>
              <a:t> 1 год 10 месяцев</a:t>
            </a:r>
            <a:endParaRPr lang="ru-RU" sz="2400" b="1" dirty="0" smtClean="0">
              <a:latin typeface="Times New Roman" pitchFamily="18" charset="0"/>
              <a:cs typeface="Times New Roman" pitchFamily="18" charset="0"/>
            </a:endParaRPr>
          </a:p>
          <a:p>
            <a:pPr marL="342900" indent="-342900"/>
            <a:r>
              <a:rPr lang="ru-RU" sz="2400" b="1" dirty="0" smtClean="0">
                <a:latin typeface="Times New Roman" pitchFamily="18" charset="0"/>
                <a:cs typeface="Times New Roman" pitchFamily="18" charset="0"/>
              </a:rPr>
              <a:t>   Уровень получаемого образования</a:t>
            </a:r>
            <a:endParaRPr lang="ru-RU" sz="2800" dirty="0" smtClean="0">
              <a:latin typeface="Times New Roman" pitchFamily="18" charset="0"/>
              <a:cs typeface="Times New Roman" pitchFamily="18" charset="0"/>
            </a:endParaRPr>
          </a:p>
          <a:p>
            <a:pPr>
              <a:buFont typeface="Wingdings" pitchFamily="2" charset="2"/>
              <a:buChar char="Ø"/>
            </a:pPr>
            <a:r>
              <a:rPr lang="ru-RU" sz="2400" dirty="0" smtClean="0">
                <a:latin typeface="Times New Roman" pitchFamily="18" charset="0"/>
                <a:cs typeface="Times New Roman" pitchFamily="18" charset="0"/>
              </a:rPr>
              <a:t> Профессиональная подготовка (выпускникам выдается свидетельство государственного образца)</a:t>
            </a:r>
          </a:p>
          <a:p>
            <a:r>
              <a:rPr lang="ru-RU" sz="2400" b="1" dirty="0" smtClean="0">
                <a:latin typeface="Times New Roman" pitchFamily="18" charset="0"/>
                <a:cs typeface="Times New Roman" pitchFamily="18" charset="0"/>
              </a:rPr>
              <a:t>   Требования к поступающим </a:t>
            </a:r>
            <a:endParaRPr lang="ru-RU" sz="2400" dirty="0" smtClean="0">
              <a:latin typeface="Times New Roman" pitchFamily="18" charset="0"/>
              <a:cs typeface="Times New Roman" pitchFamily="18" charset="0"/>
            </a:endParaRPr>
          </a:p>
          <a:p>
            <a:pPr>
              <a:buFont typeface="Wingdings" pitchFamily="2" charset="2"/>
              <a:buChar char="Ø"/>
            </a:pPr>
            <a:r>
              <a:rPr lang="ru-RU" sz="2400" dirty="0" smtClean="0">
                <a:latin typeface="Times New Roman" pitchFamily="18" charset="0"/>
                <a:cs typeface="Times New Roman" pitchFamily="18" charset="0"/>
              </a:rPr>
              <a:t> Лица, поступающие на обучение, должны иметь свидетельство об окончании школы, реализующей адаптированные образовательные программы  </a:t>
            </a:r>
          </a:p>
          <a:p>
            <a:pPr>
              <a:buFont typeface="Wingdings" pitchFamily="2" charset="2"/>
              <a:buChar char="Ø"/>
            </a:pPr>
            <a:endParaRPr lang="ru-RU" sz="2400" dirty="0" smtClean="0">
              <a:latin typeface="Times New Roman" pitchFamily="18" charset="0"/>
              <a:cs typeface="Times New Roman" pitchFamily="18" charset="0"/>
            </a:endParaRPr>
          </a:p>
          <a:p>
            <a:pPr algn="just"/>
            <a:endParaRPr lang="ru-RU" sz="2400" b="1" i="1" dirty="0" smtClean="0">
              <a:latin typeface="Times New Roman" pitchFamily="18" charset="0"/>
              <a:cs typeface="Times New Roman" pitchFamily="18" charset="0"/>
            </a:endParaRPr>
          </a:p>
          <a:p>
            <a:endParaRPr lang="ru-RU" dirty="0"/>
          </a:p>
        </p:txBody>
      </p:sp>
      <p:pic>
        <p:nvPicPr>
          <p:cNvPr id="1026" name="Picture 2" descr="C:\Users\Admin\Desktop\ПЕКАРЬ\pekar.jpg"/>
          <p:cNvPicPr>
            <a:picLocks noChangeAspect="1" noChangeArrowheads="1"/>
          </p:cNvPicPr>
          <p:nvPr/>
        </p:nvPicPr>
        <p:blipFill>
          <a:blip r:embed="rId2" cstate="print"/>
          <a:srcRect/>
          <a:stretch>
            <a:fillRect/>
          </a:stretch>
        </p:blipFill>
        <p:spPr bwMode="auto">
          <a:xfrm>
            <a:off x="540271" y="2016299"/>
            <a:ext cx="6480720" cy="43226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239" y="504132"/>
            <a:ext cx="7056784" cy="1324644"/>
          </a:xfrm>
          <a:solidFill>
            <a:schemeClr val="accent2">
              <a:lumMod val="40000"/>
              <a:lumOff val="60000"/>
            </a:schemeClr>
          </a:solidFill>
        </p:spPr>
        <p:txBody>
          <a:bodyPr>
            <a:noAutofit/>
          </a:bodyPr>
          <a:lstStyle/>
          <a:p>
            <a:pPr fontAlgn="base"/>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Качества, обеспечивающие успешность выполнения профессиональной деятельности пекаря</a:t>
            </a:r>
            <a:r>
              <a:rPr lang="ru-RU" sz="3600" dirty="0" smtClean="0">
                <a:solidFill>
                  <a:srgbClr val="800000"/>
                </a:solidFill>
                <a:latin typeface="Segoe UI Light"/>
              </a:rPr>
              <a:t/>
            </a:r>
            <a:br>
              <a:rPr lang="ru-RU" sz="3600" dirty="0" smtClean="0">
                <a:solidFill>
                  <a:srgbClr val="800000"/>
                </a:solidFill>
                <a:latin typeface="Segoe UI Light"/>
              </a:rPr>
            </a:br>
            <a:endParaRPr lang="ru-RU" sz="3600" dirty="0">
              <a:latin typeface="Times New Roman" pitchFamily="18" charset="0"/>
              <a:cs typeface="Times New Roman" pitchFamily="18" charset="0"/>
            </a:endParaRPr>
          </a:p>
        </p:txBody>
      </p:sp>
      <p:sp>
        <p:nvSpPr>
          <p:cNvPr id="2049" name="Rectangle 1"/>
          <p:cNvSpPr>
            <a:spLocks noChangeArrowheads="1"/>
          </p:cNvSpPr>
          <p:nvPr/>
        </p:nvSpPr>
        <p:spPr bwMode="auto">
          <a:xfrm>
            <a:off x="540271" y="2016298"/>
            <a:ext cx="6624736" cy="8496945"/>
          </a:xfrm>
          <a:prstGeom prst="rect">
            <a:avLst/>
          </a:prstGeom>
          <a:noFill/>
          <a:ln w="9525">
            <a:noFill/>
            <a:miter lim="800000"/>
            <a:headEnd/>
            <a:tailEnd/>
          </a:ln>
          <a:effectLst/>
        </p:spPr>
        <p:txBody>
          <a:bodyPr vert="horz" wrap="square" lIns="91440" tIns="45720" rIns="91440" bIns="45720" numCol="3" anchor="ctr" anchorCtr="0" compatLnSpc="1">
            <a:prstTxWarp prst="textNoShape">
              <a:avLst/>
            </a:prstTxWarp>
            <a:spAutoFit/>
          </a:bodyPr>
          <a:lstStyle/>
          <a:p>
            <a:pPr lvl="0" algn="just" fontAlgn="base">
              <a:lnSpc>
                <a:spcPct val="150000"/>
              </a:lnSpc>
              <a:spcBef>
                <a:spcPct val="0"/>
              </a:spcBef>
              <a:spcAft>
                <a:spcPct val="0"/>
              </a:spcAft>
              <a:tabLst>
                <a:tab pos="457200" algn="l"/>
              </a:tabLst>
            </a:pPr>
            <a:r>
              <a:rPr lang="ru-RU" sz="1400" b="1" dirty="0" smtClean="0">
                <a:latin typeface="Times New Roman" pitchFamily="18" charset="0"/>
                <a:cs typeface="Times New Roman" pitchFamily="18" charset="0"/>
              </a:rPr>
              <a:t>Способности</a:t>
            </a:r>
          </a:p>
          <a:p>
            <a:pPr fontAlgn="base"/>
            <a:r>
              <a:rPr lang="ru-RU" sz="1400" dirty="0" smtClean="0">
                <a:latin typeface="Times New Roman" pitchFamily="18" charset="0"/>
                <a:cs typeface="Times New Roman" pitchFamily="18" charset="0"/>
              </a:rPr>
              <a:t>высокая концентрация и большой объем внимания</a:t>
            </a:r>
          </a:p>
          <a:p>
            <a:pPr fontAlgn="base"/>
            <a:r>
              <a:rPr lang="ru-RU" sz="1400" dirty="0" smtClean="0">
                <a:latin typeface="Times New Roman" pitchFamily="18" charset="0"/>
                <a:cs typeface="Times New Roman" pitchFamily="18" charset="0"/>
              </a:rPr>
              <a:t>высокий уровень устойчивости, переключения и распределения внимания</a:t>
            </a:r>
          </a:p>
          <a:p>
            <a:pPr fontAlgn="base"/>
            <a:r>
              <a:rPr lang="ru-RU" sz="1400" dirty="0" smtClean="0">
                <a:latin typeface="Times New Roman" pitchFamily="18" charset="0"/>
                <a:cs typeface="Times New Roman" pitchFamily="18" charset="0"/>
              </a:rPr>
              <a:t>хорошо развитая координация движений</a:t>
            </a:r>
          </a:p>
          <a:p>
            <a:pPr fontAlgn="base"/>
            <a:r>
              <a:rPr lang="ru-RU" sz="1400" dirty="0" smtClean="0">
                <a:latin typeface="Times New Roman" pitchFamily="18" charset="0"/>
                <a:cs typeface="Times New Roman" pitchFamily="18" charset="0"/>
              </a:rPr>
              <a:t>хорошая моторная память</a:t>
            </a:r>
          </a:p>
          <a:p>
            <a:pPr fontAlgn="base"/>
            <a:r>
              <a:rPr lang="ru-RU" sz="1400" dirty="0" smtClean="0">
                <a:latin typeface="Times New Roman" pitchFamily="18" charset="0"/>
                <a:cs typeface="Times New Roman" pitchFamily="18" charset="0"/>
              </a:rPr>
              <a:t>хороший уровень развития вкусовой и обонятельной памяти</a:t>
            </a:r>
          </a:p>
          <a:p>
            <a:pPr fontAlgn="base"/>
            <a:r>
              <a:rPr lang="ru-RU" sz="1400" dirty="0" smtClean="0">
                <a:latin typeface="Times New Roman" pitchFamily="18" charset="0"/>
                <a:cs typeface="Times New Roman" pitchFamily="18" charset="0"/>
              </a:rPr>
              <a:t>хорошее здоровье и физическая устойчивость (способность переносить физическое напряжение и высокую температуру в течение долгого времени)</a:t>
            </a:r>
          </a:p>
          <a:p>
            <a:pPr fontAlgn="base"/>
            <a:r>
              <a:rPr lang="ru-RU" sz="1400" dirty="0" smtClean="0">
                <a:latin typeface="Times New Roman" pitchFamily="18" charset="0"/>
                <a:cs typeface="Times New Roman" pitchFamily="18" charset="0"/>
              </a:rPr>
              <a:t>развитое обоняние, осязание (ощущения температуры, давления) - умение определить готовность и качество продукции при помощи анализаторов</a:t>
            </a:r>
          </a:p>
          <a:p>
            <a:pPr fontAlgn="base"/>
            <a:r>
              <a:rPr lang="ru-RU" sz="1400" dirty="0" smtClean="0">
                <a:latin typeface="Times New Roman" pitchFamily="18" charset="0"/>
                <a:cs typeface="Times New Roman" pitchFamily="18" charset="0"/>
              </a:rPr>
              <a:t>хорошее зрительное восприятие (умение определить качество и готовность продукции)</a:t>
            </a:r>
          </a:p>
          <a:p>
            <a:pPr fontAlgn="base"/>
            <a:r>
              <a:rPr lang="ru-RU" sz="1400" dirty="0" smtClean="0">
                <a:latin typeface="Times New Roman" pitchFamily="18" charset="0"/>
                <a:cs typeface="Times New Roman" pitchFamily="18" charset="0"/>
              </a:rPr>
              <a:t>развитая словесно-логическая память (способность запомнить технологию приготовления различных сортов хлебобулочных изделий)</a:t>
            </a:r>
            <a:endParaRPr lang="ru-RU" sz="1400" b="1" dirty="0" smtClean="0">
              <a:latin typeface="Times New Roman" pitchFamily="18" charset="0"/>
              <a:cs typeface="Times New Roman" pitchFamily="18" charset="0"/>
            </a:endParaRPr>
          </a:p>
          <a:p>
            <a:pPr fontAlgn="base"/>
            <a:r>
              <a:rPr lang="ru-RU" sz="1400" b="1" dirty="0" smtClean="0">
                <a:latin typeface="Times New Roman" pitchFamily="18" charset="0"/>
                <a:cs typeface="Times New Roman" pitchFamily="18" charset="0"/>
              </a:rPr>
              <a:t>хорошо развитое "чувство времени"</a:t>
            </a:r>
            <a:endPar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tabLst>
                <a:tab pos="457200" algn="l"/>
              </a:tabLst>
            </a:pPr>
            <a:r>
              <a:rPr lang="ru-RU" sz="1400" b="1" dirty="0" smtClean="0">
                <a:solidFill>
                  <a:srgbClr val="FF0000"/>
                </a:solidFill>
                <a:latin typeface="Times New Roman" pitchFamily="18" charset="0"/>
                <a:cs typeface="Times New Roman" pitchFamily="18" charset="0"/>
              </a:rPr>
              <a:t>Личностные </a:t>
            </a:r>
          </a:p>
          <a:p>
            <a:pPr lvl="0" algn="just" fontAlgn="base">
              <a:spcBef>
                <a:spcPct val="0"/>
              </a:spcBef>
              <a:spcAft>
                <a:spcPct val="0"/>
              </a:spcAft>
              <a:tabLst>
                <a:tab pos="457200" algn="l"/>
              </a:tabLst>
            </a:pPr>
            <a:r>
              <a:rPr lang="ru-RU" sz="1400" b="1" dirty="0" smtClean="0">
                <a:solidFill>
                  <a:srgbClr val="FF0000"/>
                </a:solidFill>
                <a:latin typeface="Times New Roman" pitchFamily="18" charset="0"/>
                <a:cs typeface="Times New Roman" pitchFamily="18" charset="0"/>
              </a:rPr>
              <a:t>качества, </a:t>
            </a:r>
          </a:p>
          <a:p>
            <a:pPr lvl="0" algn="just" fontAlgn="base">
              <a:spcBef>
                <a:spcPct val="0"/>
              </a:spcBef>
              <a:spcAft>
                <a:spcPct val="0"/>
              </a:spcAft>
              <a:tabLst>
                <a:tab pos="457200" algn="l"/>
              </a:tabLst>
            </a:pPr>
            <a:r>
              <a:rPr lang="ru-RU" sz="1400" b="1" dirty="0" smtClean="0">
                <a:solidFill>
                  <a:srgbClr val="FF0000"/>
                </a:solidFill>
                <a:latin typeface="Times New Roman" pitchFamily="18" charset="0"/>
                <a:cs typeface="Times New Roman" pitchFamily="18" charset="0"/>
              </a:rPr>
              <a:t>интересы и склонности</a:t>
            </a:r>
          </a:p>
          <a:p>
            <a:pPr lvl="0" algn="just" fontAlgn="base">
              <a:spcBef>
                <a:spcPct val="0"/>
              </a:spcBef>
              <a:spcAft>
                <a:spcPct val="0"/>
              </a:spcAft>
              <a:tabLst>
                <a:tab pos="457200" algn="l"/>
              </a:tabLst>
            </a:pPr>
            <a:endParaRPr lang="ru-RU" sz="1400" b="1" dirty="0" smtClean="0">
              <a:solidFill>
                <a:srgbClr val="FF0000"/>
              </a:solidFill>
              <a:latin typeface="Times New Roman" pitchFamily="18" charset="0"/>
              <a:cs typeface="Times New Roman" pitchFamily="18" charset="0"/>
            </a:endParaRPr>
          </a:p>
          <a:p>
            <a:pPr fontAlgn="base"/>
            <a:r>
              <a:rPr lang="ru-RU" sz="1400" b="1" dirty="0" smtClean="0">
                <a:solidFill>
                  <a:srgbClr val="FF0000"/>
                </a:solidFill>
                <a:latin typeface="Times New Roman" pitchFamily="18" charset="0"/>
                <a:cs typeface="Times New Roman" pitchFamily="18" charset="0"/>
              </a:rPr>
              <a:t>терпеливость</a:t>
            </a:r>
          </a:p>
          <a:p>
            <a:pPr fontAlgn="base"/>
            <a:r>
              <a:rPr lang="ru-RU" sz="1400" b="1" dirty="0" smtClean="0">
                <a:solidFill>
                  <a:srgbClr val="FF0000"/>
                </a:solidFill>
                <a:latin typeface="Times New Roman" pitchFamily="18" charset="0"/>
                <a:cs typeface="Times New Roman" pitchFamily="18" charset="0"/>
              </a:rPr>
              <a:t>Выносливость</a:t>
            </a:r>
          </a:p>
          <a:p>
            <a:pPr fontAlgn="base"/>
            <a:r>
              <a:rPr lang="ru-RU" sz="1400" b="1" dirty="0" smtClean="0">
                <a:solidFill>
                  <a:srgbClr val="FF0000"/>
                </a:solidFill>
                <a:latin typeface="Times New Roman" pitchFamily="18" charset="0"/>
                <a:cs typeface="Times New Roman" pitchFamily="18" charset="0"/>
              </a:rPr>
              <a:t>расторопность</a:t>
            </a:r>
          </a:p>
          <a:p>
            <a:pPr fontAlgn="base"/>
            <a:r>
              <a:rPr lang="ru-RU" sz="1400" b="1" dirty="0" smtClean="0">
                <a:solidFill>
                  <a:srgbClr val="FF0000"/>
                </a:solidFill>
                <a:latin typeface="Times New Roman" pitchFamily="18" charset="0"/>
                <a:cs typeface="Times New Roman" pitchFamily="18" charset="0"/>
              </a:rPr>
              <a:t>ловкость</a:t>
            </a:r>
          </a:p>
          <a:p>
            <a:pPr fontAlgn="base"/>
            <a:r>
              <a:rPr lang="ru-RU" sz="1400" b="1" dirty="0" smtClean="0">
                <a:solidFill>
                  <a:srgbClr val="FF0000"/>
                </a:solidFill>
                <a:latin typeface="Times New Roman" pitchFamily="18" charset="0"/>
                <a:cs typeface="Times New Roman" pitchFamily="18" charset="0"/>
              </a:rPr>
              <a:t>аккуратность</a:t>
            </a:r>
          </a:p>
          <a:p>
            <a:pPr fontAlgn="base"/>
            <a:r>
              <a:rPr lang="ru-RU" sz="1400" b="1" dirty="0" smtClean="0">
                <a:solidFill>
                  <a:srgbClr val="FF0000"/>
                </a:solidFill>
                <a:latin typeface="Times New Roman" pitchFamily="18" charset="0"/>
                <a:cs typeface="Times New Roman" pitchFamily="18" charset="0"/>
              </a:rPr>
              <a:t>чистоплотность</a:t>
            </a:r>
          </a:p>
          <a:p>
            <a:pPr fontAlgn="base"/>
            <a:r>
              <a:rPr lang="ru-RU" sz="1400" b="1" dirty="0" smtClean="0">
                <a:solidFill>
                  <a:srgbClr val="FF0000"/>
                </a:solidFill>
                <a:latin typeface="Times New Roman" pitchFamily="18" charset="0"/>
                <a:cs typeface="Times New Roman" pitchFamily="18" charset="0"/>
              </a:rPr>
              <a:t>внимательность</a:t>
            </a:r>
          </a:p>
          <a:p>
            <a:pPr fontAlgn="base"/>
            <a:r>
              <a:rPr lang="ru-RU" sz="1400" b="1" dirty="0" smtClean="0">
                <a:solidFill>
                  <a:srgbClr val="FF0000"/>
                </a:solidFill>
                <a:latin typeface="Times New Roman" pitchFamily="18" charset="0"/>
                <a:cs typeface="Times New Roman" pitchFamily="18" charset="0"/>
              </a:rPr>
              <a:t>Добросовестность</a:t>
            </a:r>
          </a:p>
          <a:p>
            <a:pPr fontAlgn="base"/>
            <a:r>
              <a:rPr lang="ru-RU" sz="1400" b="1" dirty="0" smtClean="0">
                <a:solidFill>
                  <a:srgbClr val="FF0000"/>
                </a:solidFill>
                <a:latin typeface="Times New Roman" pitchFamily="18" charset="0"/>
                <a:cs typeface="Times New Roman" pitchFamily="18" charset="0"/>
              </a:rPr>
              <a:t>ответственность</a:t>
            </a: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algn="just" fontAlgn="base">
              <a:spcBef>
                <a:spcPct val="0"/>
              </a:spcBef>
              <a:spcAft>
                <a:spcPct val="0"/>
              </a:spcAft>
              <a:tabLst>
                <a:tab pos="457200" algn="l"/>
              </a:tabLst>
            </a:pPr>
            <a:r>
              <a:rPr lang="ru-RU" sz="1400" b="1" dirty="0" smtClean="0">
                <a:latin typeface="Times New Roman" pitchFamily="18" charset="0"/>
                <a:cs typeface="Times New Roman" pitchFamily="18" charset="0"/>
              </a:rPr>
              <a:t>Качества, препятствующие эффективности профессиональной деятельности</a:t>
            </a:r>
          </a:p>
          <a:p>
            <a:pPr algn="just" fontAlgn="base">
              <a:spcBef>
                <a:spcPct val="0"/>
              </a:spcBef>
              <a:spcAft>
                <a:spcPct val="0"/>
              </a:spcAft>
              <a:tabLst>
                <a:tab pos="457200" algn="l"/>
              </a:tabLst>
            </a:pPr>
            <a:endParaRPr lang="ru-RU" sz="1400" b="1" dirty="0" smtClean="0">
              <a:latin typeface="Times New Roman" pitchFamily="18" charset="0"/>
              <a:cs typeface="Times New Roman" pitchFamily="18" charset="0"/>
            </a:endParaRPr>
          </a:p>
          <a:p>
            <a:pPr fontAlgn="base"/>
            <a:r>
              <a:rPr lang="ru-RU" sz="1400" dirty="0" smtClean="0">
                <a:latin typeface="Times New Roman" pitchFamily="18" charset="0"/>
                <a:cs typeface="Times New Roman" pitchFamily="18" charset="0"/>
              </a:rPr>
              <a:t>халатность</a:t>
            </a:r>
          </a:p>
          <a:p>
            <a:pPr fontAlgn="base"/>
            <a:r>
              <a:rPr lang="ru-RU" sz="1400" dirty="0" smtClean="0">
                <a:latin typeface="Times New Roman" pitchFamily="18" charset="0"/>
                <a:cs typeface="Times New Roman" pitchFamily="18" charset="0"/>
              </a:rPr>
              <a:t>невнимательность</a:t>
            </a:r>
          </a:p>
          <a:p>
            <a:pPr fontAlgn="base"/>
            <a:r>
              <a:rPr lang="ru-RU" sz="1400" dirty="0" smtClean="0">
                <a:latin typeface="Times New Roman" pitchFamily="18" charset="0"/>
                <a:cs typeface="Times New Roman" pitchFamily="18" charset="0"/>
              </a:rPr>
              <a:t>нечистоплотность</a:t>
            </a:r>
          </a:p>
          <a:p>
            <a:pPr fontAlgn="base"/>
            <a:r>
              <a:rPr lang="ru-RU" sz="1400" dirty="0" smtClean="0">
                <a:latin typeface="Times New Roman" pitchFamily="18" charset="0"/>
                <a:cs typeface="Times New Roman" pitchFamily="18" charset="0"/>
              </a:rPr>
              <a:t>неряшливость</a:t>
            </a:r>
          </a:p>
          <a:p>
            <a:pPr fontAlgn="base"/>
            <a:r>
              <a:rPr lang="ru-RU" sz="1400" dirty="0" smtClean="0">
                <a:latin typeface="Times New Roman" pitchFamily="18" charset="0"/>
                <a:cs typeface="Times New Roman" pitchFamily="18" charset="0"/>
              </a:rPr>
              <a:t>чрезмерная медлительность</a:t>
            </a:r>
          </a:p>
          <a:p>
            <a:pPr fontAlgn="base"/>
            <a:r>
              <a:rPr lang="ru-RU" sz="1400" dirty="0" smtClean="0">
                <a:latin typeface="Times New Roman" pitchFamily="18" charset="0"/>
                <a:cs typeface="Times New Roman" pitchFamily="18" charset="0"/>
              </a:rPr>
              <a:t>медицинские противопоказания (кожные, венерические заболевания и др.)</a:t>
            </a:r>
          </a:p>
        </p:txBody>
      </p:sp>
    </p:spTree>
    <p:extLst>
      <p:ext uri="{BB962C8B-B14F-4D97-AF65-F5344CB8AC3E}">
        <p14:creationId xmlns:p14="http://schemas.microsoft.com/office/powerpoint/2010/main" xmlns="" val="124323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1890713" y="2861519"/>
            <a:ext cx="3778250" cy="5078313"/>
          </a:xfrm>
          <a:prstGeom prst="rect">
            <a:avLst/>
          </a:prstGeom>
        </p:spPr>
        <p:txBody>
          <a:bodyPr>
            <a:spAutoFit/>
          </a:bodyPr>
          <a:lstStyle/>
          <a:p>
            <a:pPr algn="just"/>
            <a:r>
              <a:rPr lang="ru-RU" dirty="0" smtClean="0">
                <a:latin typeface="Times New Roman" pitchFamily="18" charset="0"/>
                <a:cs typeface="Times New Roman" pitchFamily="18" charset="0"/>
              </a:rPr>
              <a:t>Во все времена и у всех народов профессия пекаря пользовалась заслуженным уважением. Ведь мы все понимаем, как важно, чтобы в магазинах всегда был свежий хлеб, поэтому хлеб относится к одним из самых потребляемых продуктов. В результате пекарни и хлебозаводы работают практически круглосуточно или как минимум с 6 утра до 12 часов ночи, а пекари гарантировано обеспечены работой. Следовательно, если говорить о </a:t>
            </a:r>
            <a:r>
              <a:rPr lang="ru-RU" b="1" dirty="0" smtClean="0">
                <a:latin typeface="Times New Roman" pitchFamily="18" charset="0"/>
                <a:cs typeface="Times New Roman" pitchFamily="18" charset="0"/>
              </a:rPr>
              <a:t>преимуществах профессии пекаря</a:t>
            </a:r>
            <a:r>
              <a:rPr lang="ru-RU" dirty="0" smtClean="0">
                <a:latin typeface="Times New Roman" pitchFamily="18" charset="0"/>
                <a:cs typeface="Times New Roman" pitchFamily="18" charset="0"/>
              </a:rPr>
              <a:t>, то прежде всего необходимо отметить стабильный заработок и востребованность на рынке труда.</a:t>
            </a:r>
            <a:endParaRPr lang="ru-RU" i="1"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6"/>
            <a:ext cx="6805137" cy="1039030"/>
          </a:xfrm>
          <a:solidFill>
            <a:schemeClr val="accent2">
              <a:lumMod val="40000"/>
              <a:lumOff val="60000"/>
            </a:schemeClr>
          </a:solidFill>
        </p:spPr>
        <p:txBody>
          <a:bodyPr>
            <a:normAutofit/>
          </a:bodyPr>
          <a:lstStyle/>
          <a:p>
            <a:pPr fontAlgn="t"/>
            <a:r>
              <a:rPr lang="ru-RU" sz="3600" cap="all" dirty="0" smtClean="0">
                <a:latin typeface="Times New Roman" pitchFamily="18" charset="0"/>
                <a:cs typeface="Times New Roman" pitchFamily="18" charset="0"/>
              </a:rPr>
              <a:t>ОПИСАНИЕ ПРОФЕССИИ</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51607" y="1757337"/>
            <a:ext cx="6768752" cy="3715345"/>
          </a:xfrm>
        </p:spPr>
        <p:txBody>
          <a:bodyPr>
            <a:normAutofit lnSpcReduction="10000"/>
          </a:bodyPr>
          <a:lstStyle/>
          <a:p>
            <a:pPr algn="just" fontAlgn="base">
              <a:buNone/>
            </a:pPr>
            <a:r>
              <a:rPr lang="ru-RU" b="1" dirty="0" smtClean="0">
                <a:latin typeface="Times New Roman" pitchFamily="18" charset="0"/>
                <a:cs typeface="Times New Roman" pitchFamily="18" charset="0"/>
              </a:rPr>
              <a:t> </a:t>
            </a:r>
            <a:r>
              <a:rPr lang="ru-RU" sz="3000" b="1" dirty="0" smtClean="0">
                <a:latin typeface="Times New Roman" pitchFamily="18" charset="0"/>
                <a:cs typeface="Times New Roman" pitchFamily="18" charset="0"/>
              </a:rPr>
              <a:t>Пекарь</a:t>
            </a:r>
            <a:r>
              <a:rPr lang="ru-RU" sz="2600" dirty="0" smtClean="0">
                <a:latin typeface="Times New Roman" pitchFamily="18" charset="0"/>
                <a:cs typeface="Times New Roman" pitchFamily="18" charset="0"/>
              </a:rPr>
              <a:t> - это работник на хлебопекарном производстве, который специализируется на выпекании хлеба и хлебобулочных изделий</a:t>
            </a:r>
          </a:p>
          <a:p>
            <a:pPr algn="just" fontAlgn="base">
              <a:buNone/>
            </a:pPr>
            <a:r>
              <a:rPr lang="ru-RU" sz="2600" dirty="0" smtClean="0">
                <a:latin typeface="Times New Roman" pitchFamily="18" charset="0"/>
                <a:cs typeface="Times New Roman" pitchFamily="18" charset="0"/>
              </a:rPr>
              <a:t>Замешивает тесто, определяет его готовность к выпечке. Укладывает тесто на листы и отправляет их в печь. Контролирует процесс выпечки. Регулирует движение печного конвейера. Определяет готовность изделия.</a:t>
            </a:r>
          </a:p>
        </p:txBody>
      </p:sp>
      <p:pic>
        <p:nvPicPr>
          <p:cNvPr id="2050" name="Picture 2" descr="C:\Users\Admin\Desktop\ПЕКАРЬ\FinHow-11-1.jpg"/>
          <p:cNvPicPr>
            <a:picLocks noChangeAspect="1" noChangeArrowheads="1"/>
          </p:cNvPicPr>
          <p:nvPr/>
        </p:nvPicPr>
        <p:blipFill>
          <a:blip r:embed="rId2" cstate="print"/>
          <a:srcRect/>
          <a:stretch>
            <a:fillRect/>
          </a:stretch>
        </p:blipFill>
        <p:spPr bwMode="auto">
          <a:xfrm>
            <a:off x="396255" y="5688707"/>
            <a:ext cx="6832361" cy="4276897"/>
          </a:xfrm>
          <a:prstGeom prst="rect">
            <a:avLst/>
          </a:prstGeom>
          <a:noFill/>
        </p:spPr>
      </p:pic>
    </p:spTree>
    <p:extLst>
      <p:ext uri="{BB962C8B-B14F-4D97-AF65-F5344CB8AC3E}">
        <p14:creationId xmlns:p14="http://schemas.microsoft.com/office/powerpoint/2010/main" xmlns="" val="188319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825" y="431800"/>
            <a:ext cx="6805613" cy="1439863"/>
          </a:xfrm>
          <a:solidFill>
            <a:schemeClr val="accent2">
              <a:lumMod val="40000"/>
              <a:lumOff val="60000"/>
            </a:schemeClr>
          </a:solidFill>
        </p:spPr>
        <p:txBody>
          <a:bodyPr rtlCol="0">
            <a:normAutofit/>
          </a:bodyPr>
          <a:lstStyle/>
          <a:p>
            <a:pPr fontAlgn="auto">
              <a:spcAft>
                <a:spcPts val="0"/>
              </a:spcAft>
              <a:defRPr/>
            </a:pPr>
            <a:r>
              <a:rPr lang="ru-RU" sz="3600" dirty="0" smtClean="0">
                <a:solidFill>
                  <a:prstClr val="black"/>
                </a:solidFill>
                <a:latin typeface="Times New Roman" pitchFamily="18" charset="0"/>
                <a:cs typeface="Times New Roman" pitchFamily="18" charset="0"/>
              </a:rPr>
              <a:t>Виды профессиональной деятельности пекаря</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23850" y="2160588"/>
            <a:ext cx="6841157" cy="3744143"/>
          </a:xfrm>
        </p:spPr>
        <p:txBody>
          <a:bodyPr rtlCol="0">
            <a:noAutofit/>
          </a:bodyPr>
          <a:lstStyle/>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П</a:t>
            </a:r>
            <a:r>
              <a:rPr lang="ru-RU" sz="2100" dirty="0" smtClean="0">
                <a:latin typeface="Times New Roman" pitchFamily="18" charset="0"/>
                <a:cs typeface="Times New Roman" pitchFamily="18" charset="0"/>
              </a:rPr>
              <a:t>одготовка </a:t>
            </a:r>
            <a:r>
              <a:rPr lang="ru-RU" sz="2100" dirty="0" smtClean="0">
                <a:latin typeface="Times New Roman" pitchFamily="18" charset="0"/>
                <a:cs typeface="Times New Roman" pitchFamily="18" charset="0"/>
              </a:rPr>
              <a:t>муки и другого сырья</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З</a:t>
            </a:r>
            <a:r>
              <a:rPr lang="ru-RU" sz="2100" dirty="0" smtClean="0">
                <a:latin typeface="Times New Roman" pitchFamily="18" charset="0"/>
                <a:cs typeface="Times New Roman" pitchFamily="18" charset="0"/>
              </a:rPr>
              <a:t>амес </a:t>
            </a:r>
            <a:r>
              <a:rPr lang="ru-RU" sz="2100" dirty="0" smtClean="0">
                <a:latin typeface="Times New Roman" pitchFamily="18" charset="0"/>
                <a:cs typeface="Times New Roman" pitchFamily="18" charset="0"/>
              </a:rPr>
              <a:t>опары и теста (на тестомесильных машинах)</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О</a:t>
            </a:r>
            <a:r>
              <a:rPr lang="ru-RU" sz="2100" dirty="0" smtClean="0">
                <a:latin typeface="Times New Roman" pitchFamily="18" charset="0"/>
                <a:cs typeface="Times New Roman" pitchFamily="18" charset="0"/>
              </a:rPr>
              <a:t>пределение </a:t>
            </a:r>
            <a:r>
              <a:rPr lang="ru-RU" sz="2100" dirty="0" smtClean="0">
                <a:latin typeface="Times New Roman" pitchFamily="18" charset="0"/>
                <a:cs typeface="Times New Roman" pitchFamily="18" charset="0"/>
              </a:rPr>
              <a:t>готовности теста к выпечке</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Ф</a:t>
            </a:r>
            <a:r>
              <a:rPr lang="ru-RU" sz="2100" dirty="0" smtClean="0">
                <a:latin typeface="Times New Roman" pitchFamily="18" charset="0"/>
                <a:cs typeface="Times New Roman" pitchFamily="18" charset="0"/>
              </a:rPr>
              <a:t>ормовка </a:t>
            </a:r>
            <a:r>
              <a:rPr lang="ru-RU" sz="2100" dirty="0" smtClean="0">
                <a:latin typeface="Times New Roman" pitchFamily="18" charset="0"/>
                <a:cs typeface="Times New Roman" pitchFamily="18" charset="0"/>
              </a:rPr>
              <a:t>заготовок из различных видов теста</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У</a:t>
            </a:r>
            <a:r>
              <a:rPr lang="ru-RU" sz="2100" dirty="0" smtClean="0">
                <a:latin typeface="Times New Roman" pitchFamily="18" charset="0"/>
                <a:cs typeface="Times New Roman" pitchFamily="18" charset="0"/>
              </a:rPr>
              <a:t>кладка </a:t>
            </a:r>
            <a:r>
              <a:rPr lang="ru-RU" sz="2100" dirty="0" smtClean="0">
                <a:latin typeface="Times New Roman" pitchFamily="18" charset="0"/>
                <a:cs typeface="Times New Roman" pitchFamily="18" charset="0"/>
              </a:rPr>
              <a:t>заготовок на листы, кассеты и отправка в печь</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К</a:t>
            </a:r>
            <a:r>
              <a:rPr lang="ru-RU" sz="2100" dirty="0" smtClean="0">
                <a:latin typeface="Times New Roman" pitchFamily="18" charset="0"/>
                <a:cs typeface="Times New Roman" pitchFamily="18" charset="0"/>
              </a:rPr>
              <a:t>онтроль </a:t>
            </a:r>
            <a:r>
              <a:rPr lang="ru-RU" sz="2100" dirty="0" smtClean="0">
                <a:latin typeface="Times New Roman" pitchFamily="18" charset="0"/>
                <a:cs typeface="Times New Roman" pitchFamily="18" charset="0"/>
              </a:rPr>
              <a:t>за процессом выпечки (температурный и паровой режимы)</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Р</a:t>
            </a:r>
            <a:r>
              <a:rPr lang="ru-RU" sz="2100" dirty="0" smtClean="0">
                <a:latin typeface="Times New Roman" pitchFamily="18" charset="0"/>
                <a:cs typeface="Times New Roman" pitchFamily="18" charset="0"/>
              </a:rPr>
              <a:t>егулировка </a:t>
            </a:r>
            <a:r>
              <a:rPr lang="ru-RU" sz="2100" dirty="0" smtClean="0">
                <a:latin typeface="Times New Roman" pitchFamily="18" charset="0"/>
                <a:cs typeface="Times New Roman" pitchFamily="18" charset="0"/>
              </a:rPr>
              <a:t>работы механизмов для посадки, опрыскивания и выборки хлеба</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О</a:t>
            </a:r>
            <a:r>
              <a:rPr lang="ru-RU" sz="2100" dirty="0" smtClean="0">
                <a:latin typeface="Times New Roman" pitchFamily="18" charset="0"/>
                <a:cs typeface="Times New Roman" pitchFamily="18" charset="0"/>
              </a:rPr>
              <a:t>пределение </a:t>
            </a:r>
            <a:r>
              <a:rPr lang="ru-RU" sz="2100" dirty="0" smtClean="0">
                <a:latin typeface="Times New Roman" pitchFamily="18" charset="0"/>
                <a:cs typeface="Times New Roman" pitchFamily="18" charset="0"/>
              </a:rPr>
              <a:t>окончания процесса выпечки</a:t>
            </a:r>
          </a:p>
          <a:p>
            <a:pPr fontAlgn="auto">
              <a:spcBef>
                <a:spcPts val="0"/>
              </a:spcBef>
              <a:spcAft>
                <a:spcPts val="0"/>
              </a:spcAft>
              <a:buFont typeface="Wingdings" pitchFamily="2" charset="2"/>
              <a:buChar char="Ø"/>
              <a:defRPr/>
            </a:pPr>
            <a:r>
              <a:rPr lang="ru-RU" sz="2100" dirty="0" smtClean="0">
                <a:latin typeface="Times New Roman" pitchFamily="18" charset="0"/>
                <a:cs typeface="Times New Roman" pitchFamily="18" charset="0"/>
              </a:rPr>
              <a:t>В</a:t>
            </a:r>
            <a:r>
              <a:rPr lang="ru-RU" sz="2100" dirty="0" smtClean="0">
                <a:latin typeface="Times New Roman" pitchFamily="18" charset="0"/>
                <a:cs typeface="Times New Roman" pitchFamily="18" charset="0"/>
              </a:rPr>
              <a:t>ыборка </a:t>
            </a:r>
            <a:r>
              <a:rPr lang="ru-RU" sz="2100" dirty="0" smtClean="0">
                <a:latin typeface="Times New Roman" pitchFamily="18" charset="0"/>
                <a:cs typeface="Times New Roman" pitchFamily="18" charset="0"/>
              </a:rPr>
              <a:t>готовых изделий из печи и укладка их в тару</a:t>
            </a:r>
          </a:p>
        </p:txBody>
      </p:sp>
      <p:pic>
        <p:nvPicPr>
          <p:cNvPr id="7170" name="Picture 2" descr="C:\Users\Admin\Desktop\ПЕКАРЬ\photo_1461856827-624x421.jpg"/>
          <p:cNvPicPr>
            <a:picLocks noChangeAspect="1" noChangeArrowheads="1"/>
          </p:cNvPicPr>
          <p:nvPr/>
        </p:nvPicPr>
        <p:blipFill>
          <a:blip r:embed="rId2" cstate="print"/>
          <a:srcRect/>
          <a:stretch>
            <a:fillRect/>
          </a:stretch>
        </p:blipFill>
        <p:spPr bwMode="auto">
          <a:xfrm>
            <a:off x="612279" y="5976739"/>
            <a:ext cx="6336704" cy="4275244"/>
          </a:xfrm>
          <a:prstGeom prst="rect">
            <a:avLst/>
          </a:prstGeom>
          <a:noFill/>
        </p:spPr>
      </p:pic>
    </p:spTree>
    <p:extLst>
      <p:ext uri="{BB962C8B-B14F-4D97-AF65-F5344CB8AC3E}">
        <p14:creationId xmlns:p14="http://schemas.microsoft.com/office/powerpoint/2010/main" xmlns="" val="196022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239" y="504132"/>
            <a:ext cx="7056784" cy="1324644"/>
          </a:xfrm>
          <a:solidFill>
            <a:schemeClr val="accent2">
              <a:lumMod val="40000"/>
              <a:lumOff val="60000"/>
            </a:schemeClr>
          </a:solidFill>
        </p:spPr>
        <p:txBody>
          <a:bodyPr>
            <a:noAutofit/>
          </a:bodyPr>
          <a:lstStyle/>
          <a:p>
            <a:pPr fontAlgn="base"/>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Качества, обеспечивающие успешность выполнения профессиональной деятельности пекаря</a:t>
            </a:r>
            <a:r>
              <a:rPr lang="ru-RU" sz="3600" dirty="0" smtClean="0">
                <a:solidFill>
                  <a:srgbClr val="800000"/>
                </a:solidFill>
                <a:latin typeface="Segoe UI Light"/>
              </a:rPr>
              <a:t/>
            </a:r>
            <a:br>
              <a:rPr lang="ru-RU" sz="3600" dirty="0" smtClean="0">
                <a:solidFill>
                  <a:srgbClr val="800000"/>
                </a:solidFill>
                <a:latin typeface="Segoe UI Light"/>
              </a:rPr>
            </a:br>
            <a:endParaRPr lang="ru-RU" sz="3600" dirty="0">
              <a:latin typeface="Times New Roman" pitchFamily="18" charset="0"/>
              <a:cs typeface="Times New Roman" pitchFamily="18" charset="0"/>
            </a:endParaRPr>
          </a:p>
        </p:txBody>
      </p:sp>
      <p:sp>
        <p:nvSpPr>
          <p:cNvPr id="2049" name="Rectangle 1"/>
          <p:cNvSpPr>
            <a:spLocks noChangeArrowheads="1"/>
          </p:cNvSpPr>
          <p:nvPr/>
        </p:nvSpPr>
        <p:spPr bwMode="auto">
          <a:xfrm>
            <a:off x="540271" y="8544420"/>
            <a:ext cx="6624736" cy="2169825"/>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fontAlgn="base">
              <a:buFont typeface="Wingdings" pitchFamily="2" charset="2"/>
              <a:buChar char="Ø"/>
            </a:pPr>
            <a:r>
              <a:rPr lang="ru-RU" sz="12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физическую выносливость </a:t>
            </a:r>
          </a:p>
          <a:p>
            <a:pPr fontAlgn="base">
              <a:buFont typeface="Wingdings" pitchFamily="2" charset="2"/>
              <a:buChar char="Ø"/>
            </a:pPr>
            <a:r>
              <a:rPr lang="ru-RU" sz="1500" dirty="0" smtClean="0">
                <a:latin typeface="Times New Roman" pitchFamily="18" charset="0"/>
                <a:cs typeface="Times New Roman" pitchFamily="18" charset="0"/>
              </a:rPr>
              <a:t> расторопность</a:t>
            </a:r>
          </a:p>
          <a:p>
            <a:pPr fontAlgn="base">
              <a:buFont typeface="Wingdings" pitchFamily="2" charset="2"/>
              <a:buChar char="Ø"/>
            </a:pPr>
            <a:r>
              <a:rPr lang="ru-RU" sz="1500" dirty="0" smtClean="0">
                <a:latin typeface="Times New Roman" pitchFamily="18" charset="0"/>
                <a:cs typeface="Times New Roman" pitchFamily="18" charset="0"/>
              </a:rPr>
              <a:t> чистоплотность</a:t>
            </a:r>
          </a:p>
          <a:p>
            <a:pPr fontAlgn="base">
              <a:buFont typeface="Wingdings" pitchFamily="2" charset="2"/>
              <a:buChar char="Ø"/>
            </a:pPr>
            <a:r>
              <a:rPr lang="ru-RU" sz="1500" dirty="0" smtClean="0">
                <a:latin typeface="Times New Roman" pitchFamily="18" charset="0"/>
                <a:cs typeface="Times New Roman" pitchFamily="18" charset="0"/>
              </a:rPr>
              <a:t> внимательность</a:t>
            </a:r>
          </a:p>
          <a:p>
            <a:pPr fontAlgn="base">
              <a:buFont typeface="Wingdings" pitchFamily="2" charset="2"/>
              <a:buChar char="Ø"/>
            </a:pPr>
            <a:r>
              <a:rPr lang="ru-RU" sz="1500" dirty="0" smtClean="0">
                <a:latin typeface="Times New Roman" pitchFamily="18" charset="0"/>
                <a:cs typeface="Times New Roman" pitchFamily="18" charset="0"/>
              </a:rPr>
              <a:t> ответственность</a:t>
            </a:r>
          </a:p>
          <a:p>
            <a:pPr fontAlgn="base">
              <a:buFont typeface="Wingdings" pitchFamily="2" charset="2"/>
              <a:buChar char="Ø"/>
            </a:pPr>
            <a:r>
              <a:rPr lang="ru-RU" sz="1500" dirty="0" smtClean="0">
                <a:latin typeface="Times New Roman" pitchFamily="18" charset="0"/>
                <a:cs typeface="Times New Roman" pitchFamily="18" charset="0"/>
              </a:rPr>
              <a:t> ловкость</a:t>
            </a:r>
          </a:p>
          <a:p>
            <a:pPr fontAlgn="base">
              <a:buFont typeface="Wingdings" pitchFamily="2" charset="2"/>
              <a:buChar char="Ø"/>
            </a:pPr>
            <a:r>
              <a:rPr lang="ru-RU" sz="1500" dirty="0" smtClean="0">
                <a:latin typeface="Times New Roman" pitchFamily="18" charset="0"/>
                <a:cs typeface="Times New Roman" pitchFamily="18" charset="0"/>
              </a:rPr>
              <a:t> терпеливость</a:t>
            </a:r>
          </a:p>
          <a:p>
            <a:pPr fontAlgn="base">
              <a:buFont typeface="Wingdings" pitchFamily="2" charset="2"/>
              <a:buChar char="Ø"/>
            </a:pPr>
            <a:r>
              <a:rPr lang="ru-RU" sz="1500" dirty="0" smtClean="0">
                <a:latin typeface="Times New Roman" pitchFamily="18" charset="0"/>
                <a:cs typeface="Times New Roman" pitchFamily="18" charset="0"/>
              </a:rPr>
              <a:t> моторная </a:t>
            </a:r>
            <a:r>
              <a:rPr lang="ru-RU" sz="1500" dirty="0" smtClean="0">
                <a:latin typeface="Times New Roman" pitchFamily="18" charset="0"/>
                <a:cs typeface="Times New Roman" pitchFamily="18" charset="0"/>
              </a:rPr>
              <a:t>память</a:t>
            </a:r>
          </a:p>
          <a:p>
            <a:pPr fontAlgn="base"/>
            <a:endParaRPr lang="ru-RU" sz="1500" dirty="0" smtClean="0">
              <a:latin typeface="Times New Roman" pitchFamily="18" charset="0"/>
              <a:cs typeface="Times New Roman" pitchFamily="18" charset="0"/>
            </a:endParaRPr>
          </a:p>
          <a:p>
            <a:pPr fontAlgn="base">
              <a:buFont typeface="Wingdings" pitchFamily="2" charset="2"/>
              <a:buChar char="Ø"/>
            </a:pPr>
            <a:r>
              <a:rPr lang="ru-RU" sz="1500" dirty="0" smtClean="0">
                <a:latin typeface="Times New Roman" pitchFamily="18" charset="0"/>
                <a:cs typeface="Times New Roman" pitchFamily="18" charset="0"/>
              </a:rPr>
              <a:t>добросовестность </a:t>
            </a:r>
          </a:p>
          <a:p>
            <a:pPr fontAlgn="base">
              <a:buFont typeface="Wingdings" pitchFamily="2" charset="2"/>
              <a:buChar char="Ø"/>
            </a:pPr>
            <a:r>
              <a:rPr lang="ru-RU" sz="1500" dirty="0" smtClean="0">
                <a:latin typeface="Times New Roman" pitchFamily="18" charset="0"/>
                <a:cs typeface="Times New Roman" pitchFamily="18" charset="0"/>
              </a:rPr>
              <a:t>аккуратность</a:t>
            </a:r>
            <a:endParaRPr lang="ru-RU" sz="1500" dirty="0" smtClean="0">
              <a:latin typeface="Times New Roman" pitchFamily="18" charset="0"/>
              <a:cs typeface="Times New Roman" pitchFamily="18" charset="0"/>
            </a:endParaRPr>
          </a:p>
          <a:p>
            <a:pPr fontAlgn="base">
              <a:buFont typeface="Wingdings" pitchFamily="2" charset="2"/>
              <a:buChar char="Ø"/>
            </a:pPr>
            <a:r>
              <a:rPr lang="ru-RU" sz="1500" dirty="0" smtClean="0">
                <a:latin typeface="Times New Roman" pitchFamily="18" charset="0"/>
                <a:cs typeface="Times New Roman" pitchFamily="18" charset="0"/>
              </a:rPr>
              <a:t> логическое мышление</a:t>
            </a:r>
          </a:p>
          <a:p>
            <a:pPr fontAlgn="base">
              <a:buFont typeface="Wingdings" pitchFamily="2" charset="2"/>
              <a:buChar char="Ø"/>
            </a:pPr>
            <a:r>
              <a:rPr lang="ru-RU" sz="1500" dirty="0" smtClean="0">
                <a:latin typeface="Times New Roman" pitchFamily="18" charset="0"/>
                <a:cs typeface="Times New Roman" pitchFamily="18" charset="0"/>
              </a:rPr>
              <a:t> развитое обоняние и осязание</a:t>
            </a:r>
          </a:p>
          <a:p>
            <a:pPr fontAlgn="base">
              <a:buFont typeface="Wingdings" pitchFamily="2" charset="2"/>
              <a:buChar char="Ø"/>
            </a:pPr>
            <a:r>
              <a:rPr lang="ru-RU" sz="1500" dirty="0" smtClean="0">
                <a:latin typeface="Times New Roman" pitchFamily="18" charset="0"/>
                <a:cs typeface="Times New Roman" pitchFamily="18" charset="0"/>
              </a:rPr>
              <a:t> превосходное зрительное восприятие</a:t>
            </a:r>
          </a:p>
          <a:p>
            <a:pPr fontAlgn="base">
              <a:lnSpc>
                <a:spcPct val="150000"/>
              </a:lnSpc>
              <a:spcBef>
                <a:spcPct val="0"/>
              </a:spcBef>
              <a:spcAft>
                <a:spcPct val="0"/>
              </a:spcAft>
              <a:buFont typeface="Wingdings" pitchFamily="2" charset="2"/>
              <a:buChar char="Ø"/>
              <a:tabLst>
                <a:tab pos="457200" algn="l"/>
              </a:tabLst>
            </a:pPr>
            <a:r>
              <a:rPr lang="ru-RU" sz="1500" b="1"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хорошо развитое  «чувство времени</a:t>
            </a:r>
            <a:r>
              <a:rPr lang="ru-RU" sz="1200" dirty="0" smtClean="0">
                <a:latin typeface="Times New Roman" pitchFamily="18" charset="0"/>
                <a:cs typeface="Times New Roman" pitchFamily="18" charset="0"/>
              </a:rPr>
              <a:t>»</a:t>
            </a:r>
            <a:endParaRPr lang="ru-RU" sz="1100" dirty="0" smtClean="0"/>
          </a:p>
        </p:txBody>
      </p:sp>
      <p:pic>
        <p:nvPicPr>
          <p:cNvPr id="3074" name="Picture 2" descr="C:\Users\Admin\Desktop\ПЕКАРЬ\pekar.jpeg"/>
          <p:cNvPicPr>
            <a:picLocks noChangeAspect="1" noChangeArrowheads="1"/>
          </p:cNvPicPr>
          <p:nvPr/>
        </p:nvPicPr>
        <p:blipFill>
          <a:blip r:embed="rId2" cstate="print"/>
          <a:srcRect/>
          <a:stretch>
            <a:fillRect/>
          </a:stretch>
        </p:blipFill>
        <p:spPr bwMode="auto">
          <a:xfrm>
            <a:off x="396255" y="2016299"/>
            <a:ext cx="6696744" cy="4464496"/>
          </a:xfrm>
          <a:prstGeom prst="rect">
            <a:avLst/>
          </a:prstGeom>
          <a:noFill/>
        </p:spPr>
      </p:pic>
      <p:sp>
        <p:nvSpPr>
          <p:cNvPr id="7" name="TextBox 6"/>
          <p:cNvSpPr txBox="1"/>
          <p:nvPr/>
        </p:nvSpPr>
        <p:spPr>
          <a:xfrm>
            <a:off x="468263" y="6696820"/>
            <a:ext cx="6552728" cy="2092881"/>
          </a:xfrm>
          <a:prstGeom prst="rect">
            <a:avLst/>
          </a:prstGeom>
          <a:noFill/>
        </p:spPr>
        <p:txBody>
          <a:bodyPr wrap="square" rtlCol="0">
            <a:spAutoFit/>
          </a:bodyPr>
          <a:lstStyle/>
          <a:p>
            <a:pPr algn="just" fontAlgn="base"/>
            <a:r>
              <a:rPr lang="ru-RU" sz="1600" dirty="0" smtClean="0">
                <a:latin typeface="Times New Roman" pitchFamily="18" charset="0"/>
                <a:cs typeface="Times New Roman" pitchFamily="18" charset="0"/>
              </a:rPr>
              <a:t>Профессиональные качества пекаря обусловлены тем, что он по сути занимается приготовлением еды. Поэтому, прежде всего, человек, выпекающий хлеб, должен быть здоров. Ведь то, что он делает, потом оказывается на столах других людей. Недопустимо, чтобы в еду попали инфекция и болезнетворные бактерии.</a:t>
            </a:r>
          </a:p>
          <a:p>
            <a:pPr algn="just" fontAlgn="base"/>
            <a:r>
              <a:rPr lang="ru-RU" sz="1600" dirty="0" smtClean="0">
                <a:latin typeface="Times New Roman" pitchFamily="18" charset="0"/>
                <a:cs typeface="Times New Roman" pitchFamily="18" charset="0"/>
              </a:rPr>
              <a:t>Не менее важны для хлебопека и личностные качества, определяющие профессионализм </a:t>
            </a:r>
            <a:r>
              <a:rPr lang="ru-RU" sz="1600" b="1" dirty="0" smtClean="0">
                <a:latin typeface="Times New Roman" pitchFamily="18" charset="0"/>
                <a:cs typeface="Times New Roman" pitchFamily="18" charset="0"/>
              </a:rPr>
              <a:t>работы пекаря</a:t>
            </a:r>
            <a:r>
              <a:rPr lang="ru-RU" sz="1600" dirty="0" smtClean="0">
                <a:latin typeface="Times New Roman" pitchFamily="18" charset="0"/>
                <a:cs typeface="Times New Roman" pitchFamily="18" charset="0"/>
              </a:rPr>
              <a:t>.  К таковым можно отнести:</a:t>
            </a:r>
          </a:p>
          <a:p>
            <a:endParaRPr lang="ru-RU" dirty="0"/>
          </a:p>
        </p:txBody>
      </p:sp>
    </p:spTree>
    <p:extLst>
      <p:ext uri="{BB962C8B-B14F-4D97-AF65-F5344CB8AC3E}">
        <p14:creationId xmlns:p14="http://schemas.microsoft.com/office/powerpoint/2010/main" xmlns="" val="124323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6"/>
            <a:ext cx="6805137" cy="1295712"/>
          </a:xfrm>
          <a:solidFill>
            <a:schemeClr val="accent2">
              <a:lumMod val="40000"/>
              <a:lumOff val="60000"/>
            </a:schemeClr>
          </a:solidFill>
        </p:spPr>
        <p:txBody>
          <a:bodyPr rtlCol="0">
            <a:noAutofit/>
          </a:bodyPr>
          <a:lstStyle/>
          <a:p>
            <a:pPr>
              <a:defRPr/>
            </a:pPr>
            <a:r>
              <a:rPr lang="ru-RU" sz="3400" dirty="0" smtClean="0">
                <a:latin typeface="Times New Roman" pitchFamily="18" charset="0"/>
                <a:cs typeface="Times New Roman" pitchFamily="18" charset="0"/>
              </a:rPr>
              <a:t/>
            </a:r>
            <a:br>
              <a:rPr lang="ru-RU" sz="3400" dirty="0" smtClean="0">
                <a:latin typeface="Times New Roman" pitchFamily="18" charset="0"/>
                <a:cs typeface="Times New Roman" pitchFamily="18" charset="0"/>
              </a:rPr>
            </a:br>
            <a:r>
              <a:rPr lang="ru-RU" sz="3400" dirty="0" smtClean="0">
                <a:latin typeface="Times New Roman" pitchFamily="18" charset="0"/>
                <a:cs typeface="Times New Roman" pitchFamily="18" charset="0"/>
              </a:rPr>
              <a:t>Области применения профессиональной деятельности</a:t>
            </a:r>
            <a:r>
              <a:rPr lang="ru-RU" sz="3600" dirty="0" smtClean="0"/>
              <a:t/>
            </a:r>
            <a:br>
              <a:rPr lang="ru-RU" sz="3600" dirty="0" smtClean="0"/>
            </a:br>
            <a:endParaRPr lang="ru-RU" sz="3400" dirty="0">
              <a:latin typeface="Times New Roman" pitchFamily="18" charset="0"/>
              <a:cs typeface="Times New Roman" pitchFamily="18" charset="0"/>
            </a:endParaRPr>
          </a:p>
        </p:txBody>
      </p:sp>
      <p:sp>
        <p:nvSpPr>
          <p:cNvPr id="3" name="Объект 2"/>
          <p:cNvSpPr>
            <a:spLocks noGrp="1"/>
          </p:cNvSpPr>
          <p:nvPr>
            <p:ph idx="1"/>
          </p:nvPr>
        </p:nvSpPr>
        <p:spPr>
          <a:xfrm>
            <a:off x="396256" y="6624810"/>
            <a:ext cx="6912768" cy="4176539"/>
          </a:xfrm>
        </p:spPr>
        <p:txBody>
          <a:bodyPr rtlCol="0">
            <a:noAutofit/>
          </a:bodyPr>
          <a:lstStyle/>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пекарни</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хлебозаводы</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предприятия хлебобулочной промышленности</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предприятия общественного питания (рестораны, кафе, закусочные, столовые, чайные, буфеты)</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заготовочные фабрики</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комбинаты по производству полуфабрикатов</a:t>
            </a:r>
          </a:p>
          <a:p>
            <a:pPr fontAlgn="base">
              <a:buFont typeface="Wingdings" pitchFamily="2" charset="2"/>
              <a:buChar char="Ø"/>
            </a:pPr>
            <a:r>
              <a:rPr lang="ru-RU" sz="2400" dirty="0" smtClean="0">
                <a:solidFill>
                  <a:srgbClr val="000000"/>
                </a:solidFill>
                <a:latin typeface="Times New Roman" pitchFamily="18" charset="0"/>
                <a:cs typeface="Times New Roman" pitchFamily="18" charset="0"/>
              </a:rPr>
              <a:t>магазины-пекарни</a:t>
            </a:r>
            <a:endParaRPr lang="ru-RU" sz="1100" dirty="0">
              <a:latin typeface="Times New Roman" pitchFamily="18" charset="0"/>
              <a:cs typeface="Times New Roman" pitchFamily="18" charset="0"/>
            </a:endParaRPr>
          </a:p>
        </p:txBody>
      </p:sp>
      <p:pic>
        <p:nvPicPr>
          <p:cNvPr id="4099" name="Picture 3" descr="C:\Users\Admin\Desktop\ПЕКАРЬ\photo_1479803475.jpg"/>
          <p:cNvPicPr>
            <a:picLocks noChangeAspect="1" noChangeArrowheads="1"/>
          </p:cNvPicPr>
          <p:nvPr/>
        </p:nvPicPr>
        <p:blipFill>
          <a:blip r:embed="rId2" cstate="print"/>
          <a:srcRect/>
          <a:stretch>
            <a:fillRect/>
          </a:stretch>
        </p:blipFill>
        <p:spPr bwMode="auto">
          <a:xfrm>
            <a:off x="396254" y="2016299"/>
            <a:ext cx="6801355" cy="45365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396252" y="576139"/>
            <a:ext cx="6805137" cy="1512168"/>
          </a:xfrm>
          <a:solidFill>
            <a:schemeClr val="accent2">
              <a:lumMod val="40000"/>
              <a:lumOff val="60000"/>
            </a:schemeClr>
          </a:solidFill>
        </p:spPr>
        <p:txBody>
          <a:bodyPr>
            <a:normAutofit/>
          </a:bodyPr>
          <a:lstStyle/>
          <a:p>
            <a:r>
              <a:rPr lang="ru-RU"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Востребованность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пекаря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324247" y="2376340"/>
            <a:ext cx="6768752" cy="3600399"/>
          </a:xfrm>
        </p:spPr>
        <p:txBody>
          <a:bodyPr>
            <a:noAutofit/>
          </a:bodyPr>
          <a:lstStyle/>
          <a:p>
            <a:pPr marL="0" indent="0" algn="ctr">
              <a:buNone/>
            </a:pPr>
            <a:r>
              <a:rPr lang="ru-RU" sz="2400" dirty="0">
                <a:latin typeface="Times New Roman" pitchFamily="18" charset="0"/>
                <a:cs typeface="Times New Roman" pitchFamily="18" charset="0"/>
              </a:rPr>
              <a:t>Постоянная востребованность на рынке </a:t>
            </a:r>
            <a:r>
              <a:rPr lang="ru-RU" sz="2400" dirty="0" smtClean="0">
                <a:latin typeface="Times New Roman" pitchFamily="18" charset="0"/>
                <a:cs typeface="Times New Roman" pitchFamily="18" charset="0"/>
              </a:rPr>
              <a:t>труда</a:t>
            </a:r>
          </a:p>
          <a:p>
            <a:pPr marL="0" indent="0" algn="ctr">
              <a:buNone/>
            </a:pPr>
            <a:r>
              <a:rPr lang="ru-RU" sz="2400" dirty="0" smtClean="0">
                <a:latin typeface="Times New Roman" pitchFamily="18" charset="0"/>
                <a:cs typeface="Times New Roman" pitchFamily="18" charset="0"/>
              </a:rPr>
              <a:t>стабильный и высокий уровень зарплаты</a:t>
            </a:r>
          </a:p>
          <a:p>
            <a:pPr marL="0" indent="0" algn="just">
              <a:buNone/>
            </a:pPr>
            <a:r>
              <a:rPr lang="ru-RU" sz="1800" dirty="0" smtClean="0">
                <a:latin typeface="Times New Roman" pitchFamily="18" charset="0"/>
                <a:cs typeface="Times New Roman" pitchFamily="18" charset="0"/>
              </a:rPr>
              <a:t>Во все времена и у всех народов профессия пекаря пользовалась заслуженным уважением. Ведь мы все понимаем, как важно, чтобы в магазинах всегда был свежий хлеб, поэтому хлеб относится к одним из самых потребляемых продуктов. В результате пекарни и хлебозаводы работают практически круглосуточно или как минимум с 6 утра до 12 часов ночи, а пекари гарантировано обеспечены работой. Следовательно, если говорить о </a:t>
            </a:r>
            <a:r>
              <a:rPr lang="ru-RU" sz="1800" b="1" dirty="0" smtClean="0">
                <a:latin typeface="Times New Roman" pitchFamily="18" charset="0"/>
                <a:cs typeface="Times New Roman" pitchFamily="18" charset="0"/>
              </a:rPr>
              <a:t>преимуществах профессии пекаря</a:t>
            </a:r>
            <a:r>
              <a:rPr lang="ru-RU" sz="1800" dirty="0" smtClean="0">
                <a:latin typeface="Times New Roman" pitchFamily="18" charset="0"/>
                <a:cs typeface="Times New Roman" pitchFamily="18" charset="0"/>
              </a:rPr>
              <a:t>, то прежде всего необходимо отметить стабильный заработок и востребованность на рынке труда.</a:t>
            </a:r>
          </a:p>
          <a:p>
            <a:pPr marL="0" indent="0" algn="just">
              <a:buNone/>
            </a:pPr>
            <a:endParaRPr lang="ru-RU" sz="2000" i="1" dirty="0" smtClean="0">
              <a:latin typeface="Times New Roman" pitchFamily="18" charset="0"/>
              <a:cs typeface="Times New Roman" pitchFamily="18" charset="0"/>
            </a:endParaRPr>
          </a:p>
          <a:p>
            <a:pPr marL="0" indent="0">
              <a:buNone/>
            </a:pPr>
            <a:endParaRPr lang="ru-RU" sz="2400" dirty="0">
              <a:latin typeface="Times New Roman" pitchFamily="18" charset="0"/>
              <a:cs typeface="Times New Roman" pitchFamily="18" charset="0"/>
            </a:endParaRPr>
          </a:p>
          <a:p>
            <a:pPr marL="0" indent="0">
              <a:buNone/>
            </a:pPr>
            <a:endParaRPr lang="ru-RU" sz="1200" dirty="0">
              <a:latin typeface="Times New Roman" pitchFamily="18" charset="0"/>
              <a:cs typeface="Times New Roman" pitchFamily="18" charset="0"/>
            </a:endParaRPr>
          </a:p>
        </p:txBody>
      </p:sp>
      <p:pic>
        <p:nvPicPr>
          <p:cNvPr id="5122" name="Picture 2" descr="C:\Users\Admin\Desktop\ПЕКАРЬ\008.jpg"/>
          <p:cNvPicPr>
            <a:picLocks noChangeAspect="1" noChangeArrowheads="1"/>
          </p:cNvPicPr>
          <p:nvPr/>
        </p:nvPicPr>
        <p:blipFill>
          <a:blip r:embed="rId2" cstate="print"/>
          <a:srcRect/>
          <a:stretch>
            <a:fillRect/>
          </a:stretch>
        </p:blipFill>
        <p:spPr bwMode="auto">
          <a:xfrm>
            <a:off x="684287" y="6264771"/>
            <a:ext cx="6192688" cy="4136716"/>
          </a:xfrm>
          <a:prstGeom prst="rect">
            <a:avLst/>
          </a:prstGeom>
          <a:noFill/>
        </p:spPr>
      </p:pic>
    </p:spTree>
    <p:extLst>
      <p:ext uri="{BB962C8B-B14F-4D97-AF65-F5344CB8AC3E}">
        <p14:creationId xmlns:p14="http://schemas.microsoft.com/office/powerpoint/2010/main" xmlns="" val="158159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6"/>
            <a:ext cx="6805137" cy="1181905"/>
          </a:xfrm>
          <a:solidFill>
            <a:schemeClr val="accent2">
              <a:lumMod val="40000"/>
              <a:lumOff val="60000"/>
            </a:schemeClr>
          </a:solidFill>
        </p:spPr>
        <p:txBody>
          <a:bodyPr>
            <a:noAutofit/>
          </a:bodyPr>
          <a:lstStyle/>
          <a:p>
            <a:r>
              <a:rPr lang="ru-RU" sz="3600" dirty="0" smtClean="0">
                <a:latin typeface="Times New Roman" pitchFamily="18" charset="0"/>
                <a:cs typeface="Times New Roman" pitchFamily="18" charset="0"/>
              </a:rPr>
              <a:t>Перспективы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карьерного роста</a:t>
            </a:r>
            <a:endParaRPr lang="ru-RU" sz="3600" dirty="0">
              <a:latin typeface="Times New Roman" pitchFamily="18" charset="0"/>
              <a:cs typeface="Times New Roman" pitchFamily="18" charset="0"/>
            </a:endParaRPr>
          </a:p>
        </p:txBody>
      </p:sp>
      <p:sp>
        <p:nvSpPr>
          <p:cNvPr id="5" name="Прямоугольник 4"/>
          <p:cNvSpPr/>
          <p:nvPr/>
        </p:nvSpPr>
        <p:spPr>
          <a:xfrm>
            <a:off x="540271" y="6768827"/>
            <a:ext cx="6624736" cy="3539430"/>
          </a:xfrm>
          <a:prstGeom prst="rect">
            <a:avLst/>
          </a:prstGeom>
        </p:spPr>
        <p:txBody>
          <a:bodyPr wrap="square">
            <a:spAutoFit/>
          </a:bodyPr>
          <a:lstStyle/>
          <a:p>
            <a:pPr algn="just"/>
            <a:r>
              <a:rPr lang="ru-RU" sz="2800" dirty="0" smtClean="0">
                <a:latin typeface="Times New Roman" pitchFamily="18" charset="0"/>
                <a:cs typeface="Times New Roman" pitchFamily="18" charset="0"/>
              </a:rPr>
              <a:t>Возможности карьерного роста связаны не с повышением по служебной лестнице, а с повышением профессионального мастерства. Начав с квалификации «формовщик хлеба», можно стать со временем «мастером-пекарем», и такая работа, конечно, будет выше оплачиваться.</a:t>
            </a:r>
            <a:endParaRPr lang="ru-RU" sz="2800" dirty="0">
              <a:latin typeface="Times New Roman" pitchFamily="18" charset="0"/>
              <a:cs typeface="Times New Roman" pitchFamily="18" charset="0"/>
            </a:endParaRPr>
          </a:p>
        </p:txBody>
      </p:sp>
      <p:pic>
        <p:nvPicPr>
          <p:cNvPr id="6146" name="Picture 2" descr="C:\Users\Admin\Desktop\ПЕКАРЬ\467824932.jpg"/>
          <p:cNvPicPr>
            <a:picLocks noChangeAspect="1" noChangeArrowheads="1"/>
          </p:cNvPicPr>
          <p:nvPr/>
        </p:nvPicPr>
        <p:blipFill>
          <a:blip r:embed="rId2" cstate="print"/>
          <a:srcRect/>
          <a:stretch>
            <a:fillRect/>
          </a:stretch>
        </p:blipFill>
        <p:spPr bwMode="auto">
          <a:xfrm>
            <a:off x="468263" y="2160315"/>
            <a:ext cx="6480720" cy="43204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32555"/>
            <a:ext cx="6805137" cy="1007679"/>
          </a:xfrm>
          <a:solidFill>
            <a:schemeClr val="accent2">
              <a:lumMod val="40000"/>
              <a:lumOff val="60000"/>
            </a:schemeClr>
          </a:solidFill>
        </p:spPr>
        <p:txBody>
          <a:bodyPr>
            <a:normAutofit/>
          </a:bodyPr>
          <a:lstStyle/>
          <a:p>
            <a:r>
              <a:rPr lang="ru-RU" sz="3600" dirty="0" smtClean="0">
                <a:latin typeface="Times New Roman" pitchFamily="18" charset="0"/>
                <a:cs typeface="Times New Roman" pitchFamily="18" charset="0"/>
              </a:rPr>
              <a:t>Материально техническая база</a:t>
            </a:r>
            <a:endParaRPr lang="ru-RU" sz="3600" dirty="0">
              <a:latin typeface="Times New Roman" pitchFamily="18" charset="0"/>
              <a:cs typeface="Times New Roman" pitchFamily="18" charset="0"/>
            </a:endParaRPr>
          </a:p>
        </p:txBody>
      </p:sp>
      <p:sp>
        <p:nvSpPr>
          <p:cNvPr id="4" name="Text Box 2"/>
          <p:cNvSpPr txBox="1">
            <a:spLocks noChangeArrowheads="1"/>
          </p:cNvSpPr>
          <p:nvPr/>
        </p:nvSpPr>
        <p:spPr bwMode="auto">
          <a:xfrm>
            <a:off x="324247" y="1512243"/>
            <a:ext cx="6685655" cy="82809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90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cs typeface="Arial" pitchFamily="34" charset="0"/>
              </a:rPr>
              <a:t>Учебные кабинеты, оборудованные  </a:t>
            </a:r>
            <a:r>
              <a:rPr kumimoji="0" lang="ru-RU" b="1" i="0" u="none" strike="noStrike" cap="none" normalizeH="0" baseline="0" dirty="0" err="1" smtClean="0">
                <a:ln>
                  <a:noFill/>
                </a:ln>
                <a:solidFill>
                  <a:srgbClr val="000000"/>
                </a:solidFill>
                <a:effectLst/>
                <a:latin typeface="Times New Roman" pitchFamily="18" charset="0"/>
                <a:cs typeface="Arial" pitchFamily="34" charset="0"/>
              </a:rPr>
              <a:t>мультимедийными</a:t>
            </a:r>
            <a:r>
              <a:rPr kumimoji="0" lang="ru-RU" b="1" i="0" u="none" strike="noStrike" cap="none" normalizeH="0" baseline="0" dirty="0" smtClean="0">
                <a:ln>
                  <a:noFill/>
                </a:ln>
                <a:solidFill>
                  <a:srgbClr val="000000"/>
                </a:solidFill>
                <a:effectLst/>
                <a:latin typeface="Times New Roman" pitchFamily="18" charset="0"/>
                <a:cs typeface="Arial" pitchFamily="34" charset="0"/>
              </a:rPr>
              <a:t> установками с выходами в интернет</a:t>
            </a:r>
          </a:p>
          <a:p>
            <a:pPr marL="0" marR="0" lvl="0" indent="0" algn="l" defTabSz="914400" rtl="0" eaLnBrk="1" fontAlgn="base" latinLnBrk="0" hangingPunct="1">
              <a:lnSpc>
                <a:spcPct val="100000"/>
              </a:lnSpc>
              <a:spcBef>
                <a:spcPct val="0"/>
              </a:spcBef>
              <a:spcAft>
                <a:spcPts val="900"/>
              </a:spcAft>
              <a:buClrTx/>
              <a:buSzPts val="1000"/>
              <a:tabLst/>
            </a:pPr>
            <a:r>
              <a:rPr lang="ru-RU" dirty="0" smtClean="0">
                <a:solidFill>
                  <a:srgbClr val="000000"/>
                </a:solidFill>
                <a:latin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Times New Roman" pitchFamily="18" charset="0"/>
                <a:cs typeface="Arial" pitchFamily="34" charset="0"/>
              </a:rPr>
              <a:t>Технология кулинарного производства</a:t>
            </a:r>
          </a:p>
          <a:p>
            <a:pPr marL="457200" marR="0" lvl="1" indent="0" algn="l" defTabSz="914400" rtl="0" eaLnBrk="1" fontAlgn="base" latinLnBrk="0" hangingPunct="1">
              <a:lnSpc>
                <a:spcPct val="100000"/>
              </a:lnSpc>
              <a:spcBef>
                <a:spcPct val="0"/>
              </a:spcBef>
              <a:spcAft>
                <a:spcPts val="900"/>
              </a:spcAft>
              <a:buClrTx/>
              <a:buSzPts val="1000"/>
              <a:tabLst/>
            </a:pPr>
            <a:r>
              <a:rPr kumimoji="0" lang="ru-RU" b="0" i="0" u="none" strike="noStrike" cap="none" normalizeH="0" baseline="0" dirty="0" smtClean="0">
                <a:ln>
                  <a:noFill/>
                </a:ln>
                <a:solidFill>
                  <a:srgbClr val="000000"/>
                </a:solidFill>
                <a:effectLst/>
                <a:latin typeface="Times New Roman" pitchFamily="18" charset="0"/>
                <a:cs typeface="Arial" pitchFamily="34" charset="0"/>
              </a:rPr>
              <a:t>Технология кондитерского производства</a:t>
            </a:r>
          </a:p>
          <a:p>
            <a:pPr marL="457200" marR="0" lvl="1" indent="0" algn="l" defTabSz="914400" rtl="0" eaLnBrk="1" fontAlgn="base" latinLnBrk="0" hangingPunct="1">
              <a:lnSpc>
                <a:spcPct val="100000"/>
              </a:lnSpc>
              <a:spcBef>
                <a:spcPct val="0"/>
              </a:spcBef>
              <a:spcAft>
                <a:spcPts val="900"/>
              </a:spcAft>
              <a:buClrTx/>
              <a:buSzPts val="1000"/>
              <a:tabLst/>
            </a:pPr>
            <a:r>
              <a:rPr kumimoji="0" lang="ru-RU" b="0" i="0" u="none" strike="noStrike" cap="none" normalizeH="0" baseline="0" dirty="0" smtClean="0">
                <a:ln>
                  <a:noFill/>
                </a:ln>
                <a:solidFill>
                  <a:srgbClr val="000000"/>
                </a:solidFill>
                <a:effectLst/>
                <a:latin typeface="Times New Roman" pitchFamily="18" charset="0"/>
                <a:cs typeface="Arial" pitchFamily="34" charset="0"/>
              </a:rPr>
              <a:t>Физиология питания</a:t>
            </a:r>
          </a:p>
          <a:p>
            <a:pPr marL="457200" marR="0" lvl="1" indent="0" algn="l" defTabSz="914400" rtl="0" eaLnBrk="1" fontAlgn="base" latinLnBrk="0" hangingPunct="1">
              <a:lnSpc>
                <a:spcPct val="100000"/>
              </a:lnSpc>
              <a:spcBef>
                <a:spcPct val="0"/>
              </a:spcBef>
              <a:spcAft>
                <a:spcPts val="900"/>
              </a:spcAft>
              <a:buClrTx/>
              <a:buSzPts val="1000"/>
              <a:tabLst/>
            </a:pPr>
            <a:r>
              <a:rPr lang="ru-RU" dirty="0" smtClean="0">
                <a:solidFill>
                  <a:srgbClr val="000000"/>
                </a:solidFill>
                <a:latin typeface="Times New Roman" pitchFamily="18" charset="0"/>
                <a:cs typeface="Arial" pitchFamily="34" charset="0"/>
              </a:rPr>
              <a:t>Т</a:t>
            </a:r>
            <a:r>
              <a:rPr kumimoji="0" lang="ru-RU" b="0" i="0" u="none" strike="noStrike" cap="none" normalizeH="0" baseline="0" dirty="0" smtClean="0">
                <a:ln>
                  <a:noFill/>
                </a:ln>
                <a:solidFill>
                  <a:srgbClr val="000000"/>
                </a:solidFill>
                <a:effectLst/>
                <a:latin typeface="Times New Roman" pitchFamily="18" charset="0"/>
                <a:cs typeface="Arial" pitchFamily="34" charset="0"/>
              </a:rPr>
              <a:t>овароведение пищевых продуктов</a:t>
            </a:r>
          </a:p>
          <a:p>
            <a:pPr marL="457200" marR="0" lvl="1" indent="0" algn="l" defTabSz="914400" rtl="0" eaLnBrk="1" fontAlgn="base" latinLnBrk="0" hangingPunct="1">
              <a:lnSpc>
                <a:spcPct val="100000"/>
              </a:lnSpc>
              <a:spcBef>
                <a:spcPct val="0"/>
              </a:spcBef>
              <a:spcAft>
                <a:spcPts val="900"/>
              </a:spcAft>
              <a:buClrTx/>
              <a:buSzPts val="1000"/>
              <a:tabLst/>
            </a:pPr>
            <a:endParaRPr kumimoji="0" lang="ru-RU"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cs typeface="Arial" pitchFamily="34" charset="0"/>
              </a:rPr>
              <a:t>Учебные цехи для прохождения учебной </a:t>
            </a:r>
          </a:p>
          <a:p>
            <a:pPr marL="0" marR="0" lvl="0" indent="0" algn="l" defTabSz="914400" rtl="0" eaLnBrk="1" fontAlgn="base" latinLnBrk="0" hangingPunct="1">
              <a:lnSpc>
                <a:spcPct val="100000"/>
              </a:lnSpc>
              <a:spcBef>
                <a:spcPct val="0"/>
              </a:spcBef>
              <a:spcAft>
                <a:spcPts val="90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cs typeface="Arial" pitchFamily="34" charset="0"/>
              </a:rPr>
              <a:t>практики, оснащённые  современным </a:t>
            </a:r>
          </a:p>
          <a:p>
            <a:pPr marL="0" marR="0" lvl="0" indent="0" algn="l" defTabSz="914400" rtl="0" eaLnBrk="1" fontAlgn="base" latinLnBrk="0" hangingPunct="1">
              <a:lnSpc>
                <a:spcPct val="100000"/>
              </a:lnSpc>
              <a:spcBef>
                <a:spcPct val="0"/>
              </a:spcBef>
              <a:spcAft>
                <a:spcPts val="90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cs typeface="Arial" pitchFamily="34" charset="0"/>
              </a:rPr>
              <a:t>оборудованием:</a:t>
            </a:r>
          </a:p>
          <a:p>
            <a:pPr marL="457200" marR="0" lvl="1" indent="0" algn="l" defTabSz="914400" rtl="0" eaLnBrk="1" fontAlgn="base" latinLnBrk="0" hangingPunct="1">
              <a:lnSpc>
                <a:spcPct val="100000"/>
              </a:lnSpc>
              <a:spcBef>
                <a:spcPct val="0"/>
              </a:spcBef>
              <a:spcAft>
                <a:spcPts val="900"/>
              </a:spcAft>
              <a:buClrTx/>
              <a:buSzPts val="1000"/>
              <a:tabLst/>
            </a:pPr>
            <a:r>
              <a:rPr kumimoji="0" lang="ru-RU" b="0" i="0" u="none" strike="noStrike" cap="none" normalizeH="0" baseline="0" dirty="0" smtClean="0">
                <a:ln>
                  <a:noFill/>
                </a:ln>
                <a:solidFill>
                  <a:srgbClr val="000000"/>
                </a:solidFill>
                <a:effectLst/>
                <a:latin typeface="Times New Roman" pitchFamily="18" charset="0"/>
                <a:cs typeface="Arial" pitchFamily="34" charset="0"/>
              </a:rPr>
              <a:t>Учебный кулинарный цех </a:t>
            </a: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900"/>
              </a:spcAft>
              <a:buClrTx/>
              <a:buSzPts val="1000"/>
              <a:tabLst/>
            </a:pPr>
            <a:r>
              <a:rPr kumimoji="0" lang="ru-RU" b="0" i="0" u="none" strike="noStrike" cap="none" normalizeH="0" baseline="0" dirty="0" smtClean="0">
                <a:ln>
                  <a:noFill/>
                </a:ln>
                <a:solidFill>
                  <a:srgbClr val="000000"/>
                </a:solidFill>
                <a:effectLst/>
                <a:latin typeface="Times New Roman" pitchFamily="18" charset="0"/>
                <a:cs typeface="Arial" pitchFamily="34" charset="0"/>
              </a:rPr>
              <a:t>Учебный кондитерский цех</a:t>
            </a: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900"/>
              </a:spcAft>
              <a:buClrTx/>
              <a:buSzPts val="1000"/>
              <a:tabLst/>
            </a:pPr>
            <a:r>
              <a:rPr kumimoji="0" lang="ru-RU" b="0" i="0" u="none" strike="noStrike" cap="none" normalizeH="0" baseline="0" dirty="0" smtClean="0">
                <a:ln>
                  <a:noFill/>
                </a:ln>
                <a:solidFill>
                  <a:srgbClr val="000000"/>
                </a:solidFill>
                <a:effectLst/>
                <a:latin typeface="Times New Roman" pitchFamily="18" charset="0"/>
                <a:cs typeface="Arial" pitchFamily="34" charset="0"/>
              </a:rPr>
              <a:t>Учебный бар</a:t>
            </a: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90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C:\Users\User\Desktop\смирнова\DSC088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743" y="2232322"/>
            <a:ext cx="2520281" cy="18902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User\Desktop\смирнова\DSC088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743" y="4206920"/>
            <a:ext cx="2520280" cy="18902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User\Desktop\смирнова\DSC08827.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290" b="3050"/>
          <a:stretch/>
        </p:blipFill>
        <p:spPr bwMode="auto">
          <a:xfrm>
            <a:off x="4788743" y="6192763"/>
            <a:ext cx="2538009" cy="20571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User\Desktop\смирнова\DSC0881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4247" y="7272883"/>
            <a:ext cx="4056451" cy="304233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Users\User\Desktop\смирнова\DSC0882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8743" y="8353003"/>
            <a:ext cx="2520280" cy="18902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98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396252" y="576139"/>
            <a:ext cx="6805137" cy="1512168"/>
          </a:xfrm>
          <a:solidFill>
            <a:schemeClr val="accent2">
              <a:lumMod val="40000"/>
              <a:lumOff val="60000"/>
            </a:schemeClr>
          </a:solidFill>
        </p:spPr>
        <p:txBody>
          <a:bodyPr>
            <a:normAutofit/>
          </a:bodyPr>
          <a:lstStyle/>
          <a:p>
            <a:r>
              <a:rPr lang="ru-RU"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Востребованность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пекаря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324247" y="2592362"/>
            <a:ext cx="3024336" cy="7056785"/>
          </a:xfrm>
        </p:spPr>
        <p:txBody>
          <a:bodyPr>
            <a:noAutofit/>
          </a:bodyPr>
          <a:lstStyle/>
          <a:p>
            <a:pPr marL="0" indent="0" algn="ctr">
              <a:buNone/>
            </a:pPr>
            <a:r>
              <a:rPr lang="ru-RU" sz="4000" dirty="0">
                <a:latin typeface="Times New Roman" pitchFamily="18" charset="0"/>
                <a:cs typeface="Times New Roman" pitchFamily="18" charset="0"/>
              </a:rPr>
              <a:t>Постоянная востребованность на рынке </a:t>
            </a:r>
            <a:r>
              <a:rPr lang="ru-RU" sz="4000" dirty="0" smtClean="0">
                <a:latin typeface="Times New Roman" pitchFamily="18" charset="0"/>
                <a:cs typeface="Times New Roman" pitchFamily="18" charset="0"/>
              </a:rPr>
              <a:t>труда</a:t>
            </a:r>
          </a:p>
          <a:p>
            <a:pPr marL="0" indent="0" algn="ctr">
              <a:buNone/>
            </a:pPr>
            <a:r>
              <a:rPr lang="ru-RU" sz="4000" dirty="0" smtClean="0">
                <a:latin typeface="Times New Roman" pitchFamily="18" charset="0"/>
                <a:cs typeface="Times New Roman" pitchFamily="18" charset="0"/>
              </a:rPr>
              <a:t>стабильный и высокий уровень зарплаты</a:t>
            </a:r>
          </a:p>
          <a:p>
            <a:pPr marL="0" indent="0">
              <a:buNone/>
            </a:pPr>
            <a:endParaRPr lang="ru-RU" sz="2400" dirty="0">
              <a:latin typeface="Times New Roman" pitchFamily="18" charset="0"/>
              <a:cs typeface="Times New Roman" pitchFamily="18" charset="0"/>
            </a:endParaRPr>
          </a:p>
          <a:p>
            <a:pPr marL="0" indent="0">
              <a:buNone/>
            </a:pPr>
            <a:endParaRPr lang="ru-RU" sz="1200" dirty="0">
              <a:latin typeface="Times New Roman" pitchFamily="18" charset="0"/>
              <a:cs typeface="Times New Roman" pitchFamily="18" charset="0"/>
            </a:endParaRPr>
          </a:p>
        </p:txBody>
      </p:sp>
      <p:pic>
        <p:nvPicPr>
          <p:cNvPr id="8194" name="Picture 2" descr="C:\Users\Admin\Desktop\ПЕКАРЬ\4069f68efa96149d973586f13d7c8.jpg"/>
          <p:cNvPicPr>
            <a:picLocks noChangeAspect="1" noChangeArrowheads="1"/>
          </p:cNvPicPr>
          <p:nvPr/>
        </p:nvPicPr>
        <p:blipFill>
          <a:blip r:embed="rId2" cstate="print"/>
          <a:srcRect/>
          <a:stretch>
            <a:fillRect/>
          </a:stretch>
        </p:blipFill>
        <p:spPr bwMode="auto">
          <a:xfrm>
            <a:off x="3288719" y="2304331"/>
            <a:ext cx="4272544" cy="5904656"/>
          </a:xfrm>
          <a:prstGeom prst="rect">
            <a:avLst/>
          </a:prstGeom>
          <a:noFill/>
        </p:spPr>
      </p:pic>
    </p:spTree>
    <p:extLst>
      <p:ext uri="{BB962C8B-B14F-4D97-AF65-F5344CB8AC3E}">
        <p14:creationId xmlns:p14="http://schemas.microsoft.com/office/powerpoint/2010/main" xmlns="" val="1581591380"/>
      </p:ext>
    </p:extLst>
  </p:cSld>
  <p:clrMapOvr>
    <a:masterClrMapping/>
  </p:clrMapOvr>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663</Words>
  <Application>Microsoft Office PowerPoint</Application>
  <PresentationFormat>Произвольный</PresentationFormat>
  <Paragraphs>144</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Тема Office</vt:lpstr>
      <vt:lpstr>1_Тема Office</vt:lpstr>
      <vt:lpstr>    Пекарь </vt:lpstr>
      <vt:lpstr>ОПИСАНИЕ ПРОФЕССИИ</vt:lpstr>
      <vt:lpstr>Виды профессиональной деятельности пекаря</vt:lpstr>
      <vt:lpstr> Качества, обеспечивающие успешность выполнения профессиональной деятельности пекаря </vt:lpstr>
      <vt:lpstr> Области применения профессиональной деятельности </vt:lpstr>
      <vt:lpstr> Востребованность  пекаря</vt:lpstr>
      <vt:lpstr>Перспективы   карьерного роста</vt:lpstr>
      <vt:lpstr>Материально техническая база</vt:lpstr>
      <vt:lpstr> Востребованность  пекаря</vt:lpstr>
      <vt:lpstr> Качества, обеспечивающие успешность выполнения профессиональной деятельности пекаря </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 общественного питания</dc:title>
  <dc:creator>User</dc:creator>
  <cp:lastModifiedBy>Admin</cp:lastModifiedBy>
  <cp:revision>94</cp:revision>
  <dcterms:created xsi:type="dcterms:W3CDTF">2015-10-20T12:54:45Z</dcterms:created>
  <dcterms:modified xsi:type="dcterms:W3CDTF">2017-12-04T03:48:38Z</dcterms:modified>
</cp:coreProperties>
</file>