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4" r:id="rId6"/>
    <p:sldId id="259" r:id="rId7"/>
    <p:sldId id="260" r:id="rId8"/>
    <p:sldId id="261" r:id="rId9"/>
  </p:sldIdLst>
  <p:sldSz cx="7561263" cy="108378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3414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903F-5D48-453F-B5D8-768A896D952E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3613" y="685800"/>
            <a:ext cx="2390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7E27-080C-474C-AE5B-DA72CD61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3613" y="685800"/>
            <a:ext cx="23907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2F1F-07FA-4241-BAEE-CEFC9C2241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66763"/>
            <a:ext cx="6427074" cy="23231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41456"/>
            <a:ext cx="5292884" cy="27696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84894"/>
            <a:ext cx="1405923" cy="146135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84894"/>
            <a:ext cx="4095684" cy="146135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64331"/>
            <a:ext cx="6427074" cy="21525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93549"/>
            <a:ext cx="6427074" cy="23707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2428" y="3996463"/>
            <a:ext cx="2750147" cy="113019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88595" y="3996463"/>
            <a:ext cx="2751460" cy="113019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4017"/>
            <a:ext cx="6805137" cy="18063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25976"/>
            <a:ext cx="3340871" cy="10110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37007"/>
            <a:ext cx="3340871" cy="6244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25976"/>
            <a:ext cx="3342183" cy="10110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37007"/>
            <a:ext cx="3342183" cy="6244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1507"/>
            <a:ext cx="2487603" cy="18364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1508"/>
            <a:ext cx="4226956" cy="9249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67924"/>
            <a:ext cx="2487603" cy="741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86504"/>
            <a:ext cx="4536758" cy="8956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8383"/>
            <a:ext cx="4536758" cy="65027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82134"/>
            <a:ext cx="4536758" cy="12719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4017"/>
            <a:ext cx="6805137" cy="1806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528835"/>
            <a:ext cx="6805137" cy="715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10045094"/>
            <a:ext cx="1764295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0D28-CFB9-4045-BD4D-789FEDF9C10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45094"/>
            <a:ext cx="2394400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10045094"/>
            <a:ext cx="1764295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7CC6-972B-4F44-926A-69972E7D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45" y="489709"/>
            <a:ext cx="6858048" cy="1357322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Сварщик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(электросварочные и газосварочные работы)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483" y="7776385"/>
            <a:ext cx="6357982" cy="2341048"/>
          </a:xfrm>
        </p:spPr>
        <p:txBody>
          <a:bodyPr>
            <a:normAutofit lnSpcReduction="10000"/>
          </a:bodyPr>
          <a:lstStyle/>
          <a:p>
            <a:pPr algn="l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Присваиваемая квалификация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Электрогазосварщик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обучения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9 классов – 2 года 10 месяцев  с получением среднего общего образования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359" y="1989907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Среднее  профессиональное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483" y="2847163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ГАПОУ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«Красноуфимский многопрофильный техникум» реализует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программу подготовки квалифицированных рабочих и служащих по профессии «Сварщик» (электросварочные и газосварочные работы)</a:t>
            </a:r>
          </a:p>
        </p:txBody>
      </p:sp>
      <p:pic>
        <p:nvPicPr>
          <p:cNvPr id="8194" name="Picture 2" descr="http://tauntonengineering.co.nz/images/gallery_img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235" y="4204485"/>
            <a:ext cx="600079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921" y="489709"/>
            <a:ext cx="6427074" cy="128588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деятельности Сварщика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483" y="6633377"/>
            <a:ext cx="6715172" cy="3571900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Сварка деталей, изделий, узлов, конструкций, трубопроводов и ёмкостей разного вида, уровня сложности, предназначения и состава</a:t>
            </a:r>
          </a:p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Соблюдение техники безопасности</a:t>
            </a:r>
          </a:p>
          <a:p>
            <a:endParaRPr lang="ru-RU" dirty="0"/>
          </a:p>
        </p:txBody>
      </p:sp>
      <p:pic>
        <p:nvPicPr>
          <p:cNvPr id="9218" name="Picture 2" descr="http://hwww.railtransholding.com/upload/image/la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21" y="1989907"/>
            <a:ext cx="6455406" cy="425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921" y="489709"/>
            <a:ext cx="6427074" cy="1285884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профессии Сварщик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921" y="7133443"/>
            <a:ext cx="6572296" cy="307183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Сварщик — рабочая специальность, предусматривающая работу на сварочном производстве. Существует несколько видов сварщиков: сварщики на машинах прессовой сварки, сварщики на диффузно-сварочных установках, сварщики на электронно-лучевых сварочных установках, сварщики термитной сварки, газосварщики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электрогазосварщики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gazprom.ru/f/posts/59/826409/29.04.2015-kokotkina-a70u9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425" y="1918469"/>
            <a:ext cx="5448889" cy="4940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921" y="489709"/>
            <a:ext cx="6427074" cy="128588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Личные качества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359" y="1989908"/>
            <a:ext cx="6572295" cy="44291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Физическая сила и выносливость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Острота зрения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Гибкость, подвижность рук, ног и всего тела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Развитый вестибулярный аппарат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Умение длительно сосредотачивать внимание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Хорошая зрительно-моторная координация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Пространственное воображение и техническое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мышление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Аккуратность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Уравновешенность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a-c-concept.com/images/photos/acc/a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987" y="6490501"/>
            <a:ext cx="5500726" cy="368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988" y="203957"/>
            <a:ext cx="6000792" cy="1025690"/>
          </a:xfr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Плюсы профессии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92797"/>
            <a:ext cx="6553095" cy="9445066"/>
          </a:xfrm>
        </p:spPr>
        <p:txBody>
          <a:bodyPr numCol="1">
            <a:normAutofit/>
          </a:bodyPr>
          <a:lstStyle/>
          <a:p>
            <a:pPr marL="420551" lvl="1" indent="0" algn="just">
              <a:buNone/>
            </a:pPr>
            <a:r>
              <a:rPr lang="ru-RU" altLang="ru-RU" sz="1600" b="1" dirty="0" smtClean="0"/>
              <a:t>            </a:t>
            </a:r>
          </a:p>
          <a:p>
            <a:pPr marL="841102" lvl="2" indent="0" algn="just">
              <a:buNone/>
            </a:pPr>
            <a:endParaRPr lang="ru-RU" altLang="ru-RU" sz="1100" dirty="0" smtClean="0"/>
          </a:p>
          <a:p>
            <a:pPr marL="420551" lvl="1" indent="0" algn="just">
              <a:buNone/>
            </a:pPr>
            <a:r>
              <a:rPr lang="ru-RU" altLang="ru-RU" sz="1600" dirty="0" smtClean="0"/>
              <a:t>              </a:t>
            </a:r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r>
              <a:rPr lang="ru-RU" altLang="ru-RU" sz="1600" dirty="0" smtClean="0"/>
              <a:t>           </a:t>
            </a:r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endParaRPr lang="ru-RU" altLang="ru-RU" sz="1600" dirty="0" smtClean="0"/>
          </a:p>
          <a:p>
            <a:pPr marL="420551" lvl="1" indent="0" algn="just">
              <a:buNone/>
            </a:pPr>
            <a:r>
              <a:rPr lang="ru-RU" altLang="ru-RU" sz="16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148440" y="7012075"/>
            <a:ext cx="297721" cy="68277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38" tIns="52569" rIns="105138" bIns="52569"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48440" y="3939583"/>
            <a:ext cx="357265" cy="68277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38" tIns="52569" rIns="105138" bIns="52569"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48440" y="1094685"/>
            <a:ext cx="297721" cy="68277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38" tIns="52569" rIns="105138" bIns="52569"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65921" y="1132651"/>
            <a:ext cx="6715843" cy="1912367"/>
          </a:xfrm>
          <a:prstGeom prst="rightArrow">
            <a:avLst>
              <a:gd name="adj1" fmla="val 50000"/>
              <a:gd name="adj2" fmla="val 8239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38" tIns="52569" rIns="105138" bIns="52569" rtlCol="0" anchor="ctr"/>
          <a:lstStyle/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Престижность и высокая</a:t>
            </a:r>
          </a:p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рынке труда,</a:t>
            </a:r>
          </a:p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в государственном секторе</a:t>
            </a:r>
          </a:p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экономики, так и в частном.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65921" y="2632849"/>
            <a:ext cx="5870481" cy="2045802"/>
          </a:xfrm>
          <a:prstGeom prst="rightArrow">
            <a:avLst>
              <a:gd name="adj1" fmla="val 50000"/>
              <a:gd name="adj2" fmla="val 907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38" tIns="52569" rIns="105138" bIns="52569" rtlCol="0" anchor="ctr"/>
          <a:lstStyle/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Молодым специалистам, только</a:t>
            </a:r>
          </a:p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окончившим техникум, работу </a:t>
            </a:r>
          </a:p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 искать не придётся — она</a:t>
            </a:r>
          </a:p>
          <a:p>
            <a:pPr marL="420551" lvl="1"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находит их сама.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65921" y="4704551"/>
            <a:ext cx="6787282" cy="2214578"/>
          </a:xfrm>
          <a:prstGeom prst="rightArrow">
            <a:avLst>
              <a:gd name="adj1" fmla="val 50000"/>
              <a:gd name="adj2" fmla="val 1011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38" tIns="52569" rIns="105138" bIns="52569" rtlCol="0" anchor="ctr"/>
          <a:lstStyle/>
          <a:p>
            <a:pPr marL="420551" lvl="1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опыта сварщики охотно</a:t>
            </a:r>
          </a:p>
          <a:p>
            <a:pPr marL="420551" lvl="1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принимают в жилищно-коммунальные </a:t>
            </a:r>
          </a:p>
          <a:p>
            <a:pPr marL="420551" lvl="1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хозяйства, в частные организации,</a:t>
            </a:r>
          </a:p>
          <a:p>
            <a:pPr marL="420551" lvl="1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сферу обслуживания.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94483" y="6633377"/>
            <a:ext cx="6643734" cy="2357454"/>
          </a:xfrm>
          <a:prstGeom prst="rightArrow">
            <a:avLst>
              <a:gd name="adj1" fmla="val 50000"/>
              <a:gd name="adj2" fmla="val 17671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38" tIns="52569" rIns="105138" bIns="52569" rtlCol="0" anchor="ctr"/>
          <a:lstStyle/>
          <a:p>
            <a:pPr marL="420551" lvl="1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приобретением опыта, им поручаются</a:t>
            </a:r>
          </a:p>
          <a:p>
            <a:pPr marL="420551" lvl="1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более ответственные дела и работы в промышленности,</a:t>
            </a:r>
          </a:p>
          <a:p>
            <a:pPr marL="420551" lvl="1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стройках, соответственно, увеличивается зарплата. </a:t>
            </a:r>
            <a:endParaRPr lang="ru-RU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kainsk-eparhia.ru/wp-content/uploads/2013/10/qa22.jpg"/>
          <p:cNvPicPr>
            <a:picLocks noChangeAspect="1" noChangeArrowheads="1"/>
          </p:cNvPicPr>
          <p:nvPr/>
        </p:nvPicPr>
        <p:blipFill>
          <a:blip r:embed="rId3" cstate="print"/>
          <a:srcRect l="12703" r="18340" b="14772"/>
          <a:stretch>
            <a:fillRect/>
          </a:stretch>
        </p:blipFill>
        <p:spPr bwMode="auto">
          <a:xfrm>
            <a:off x="4923639" y="8562203"/>
            <a:ext cx="2351872" cy="203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778604"/>
      </p:ext>
    </p:extLst>
  </p:cSld>
  <p:clrMapOvr>
    <a:masterClrMapping/>
  </p:clrMapOvr>
  <p:transition advTm="23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921" y="489709"/>
            <a:ext cx="6427074" cy="185738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Став профессиональным сварщиком,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 сможете создавать красоту !!!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483" y="7990698"/>
            <a:ext cx="6643734" cy="13573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Изготовлено плазменной резкой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kovka-av.ru/gallery/plazmennii-raskroi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94" y="2847163"/>
            <a:ext cx="6461546" cy="4781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921" y="489709"/>
            <a:ext cx="6427074" cy="128588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Места работы: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797" y="6133311"/>
            <a:ext cx="6429419" cy="3563755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Промышленные заводы и фабрики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Автомастерские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Ремонтно-строительные компании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по обеспечению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средств коммуникации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Сырьевые компании</a:t>
            </a:r>
          </a:p>
          <a:p>
            <a:endParaRPr lang="ru-RU" dirty="0"/>
          </a:p>
        </p:txBody>
      </p:sp>
      <p:pic>
        <p:nvPicPr>
          <p:cNvPr id="4098" name="Picture 2" descr="http://remgroup29.ru/wp-content/uploads/2015/04/3e58261a8c41981c1dfa61d3af534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35" y="2086878"/>
            <a:ext cx="5929354" cy="391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921" y="489709"/>
            <a:ext cx="6427074" cy="128588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Зарплата и карьера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169" y="4918865"/>
            <a:ext cx="6929486" cy="55721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наблюдается нехватка технических специалистов, поэтому зарплата первоклассного сварщика превышает доходы менеджера среднего звена.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Молодые специалисты получают около 20 000 рублей, зарплата опытных работников высокого разряда (высший разряд шестой, присваивается высококлассным специалистам) в среднем от 50 000 до 70 000 рублей ежемесячно. Но, как и для других профессий, сумма зарплаты сварщика зависит от места работы, опытности, трудолюбия и желания постоянно повышать квалификацию. Так самая низкая зарплата специалистов в жилищно-коммунальной сфере, а самая большая – в нефтегазовой отрасли.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№1\Desktop\hr_pb_st_10_mig_mag_h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21" y="1918469"/>
            <a:ext cx="648087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320</Words>
  <Application>Microsoft Office PowerPoint</Application>
  <PresentationFormat>Произвольный</PresentationFormat>
  <Paragraphs>73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Сварщик  (электросварочные и газосварочные работы)</vt:lpstr>
      <vt:lpstr>Виды деятельности Сварщика</vt:lpstr>
      <vt:lpstr>Описание профессии Сварщик</vt:lpstr>
      <vt:lpstr>Личные качества</vt:lpstr>
      <vt:lpstr>Плюсы профессии</vt:lpstr>
      <vt:lpstr>Став профессиональным сварщиком,  Вы сможете создавать красоту !!!</vt:lpstr>
      <vt:lpstr>Места работы:</vt:lpstr>
      <vt:lpstr>Зарплата и карьера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№1</dc:creator>
  <cp:lastModifiedBy>№1</cp:lastModifiedBy>
  <cp:revision>17</cp:revision>
  <dcterms:created xsi:type="dcterms:W3CDTF">2015-10-26T04:40:11Z</dcterms:created>
  <dcterms:modified xsi:type="dcterms:W3CDTF">2021-02-20T07:21:01Z</dcterms:modified>
</cp:coreProperties>
</file>